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9" r:id="rId3"/>
    <p:sldId id="257" r:id="rId4"/>
    <p:sldId id="258" r:id="rId5"/>
    <p:sldId id="261" r:id="rId6"/>
    <p:sldId id="260" r:id="rId7"/>
    <p:sldId id="263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E2E961-B73A-459F-8FD5-5F1E17105C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0232EF-433E-4112-BD65-40F605DD60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AF535E-C6D8-4505-8C17-23F62D1D8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5683F-A537-44EE-A5C7-D629E2595C78}" type="datetimeFigureOut">
              <a:rPr lang="en-ID" smtClean="0"/>
              <a:t>27/03/2020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BE6ABE-A97C-4C1A-AFF5-0EE0663E5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5752AE-F68C-42DE-84BF-09FF63A14E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39139-F57E-4760-A5D7-0EE663DEF75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593253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04918-53E7-4641-BCA6-8BCCAA648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2C4238-FC2B-4CD6-863A-0E4C295623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549FDF-705E-46B9-8E34-57A6AD19F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5683F-A537-44EE-A5C7-D629E2595C78}" type="datetimeFigureOut">
              <a:rPr lang="en-ID" smtClean="0"/>
              <a:t>27/03/2020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1CDF7E-CFDC-442D-8C6C-A871E1C18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7305F1-5162-4AB1-82A6-0DAB9732E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39139-F57E-4760-A5D7-0EE663DEF75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50356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AF7C86D-8D8E-4788-A66D-7D374A31ED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A2D538-FA21-4C38-B94C-8A31506570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547161-B12F-426A-9265-D00DB10D2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5683F-A537-44EE-A5C7-D629E2595C78}" type="datetimeFigureOut">
              <a:rPr lang="en-ID" smtClean="0"/>
              <a:t>27/03/2020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AB529A-1D58-4623-A1CB-59EA73F9F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DCD340-9BEB-4DE0-AB09-B5C1C0792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39139-F57E-4760-A5D7-0EE663DEF75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930387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0445B-D9F0-4787-A860-4CE4BE65C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E32477-B6BF-400F-9CF4-2E0F0316F7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C86784-C554-45DB-8AC6-931275968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5683F-A537-44EE-A5C7-D629E2595C78}" type="datetimeFigureOut">
              <a:rPr lang="en-ID" smtClean="0"/>
              <a:t>27/03/2020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4D211D-481F-455B-8352-84B9A4A3D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111B7B-3B7F-48D9-AFB1-46D7B5622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39139-F57E-4760-A5D7-0EE663DEF75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982737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099C1E-A122-4DAF-AA48-ED6D775F2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C8D023-68AF-47DB-8EA7-5DC302A280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6C3CA7-46FA-4C31-AC20-DEAFE5118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5683F-A537-44EE-A5C7-D629E2595C78}" type="datetimeFigureOut">
              <a:rPr lang="en-ID" smtClean="0"/>
              <a:t>27/03/2020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8152F0-5C6E-4BFB-8658-3086FDDE2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2DCF17-3F27-4F89-9874-D77019191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39139-F57E-4760-A5D7-0EE663DEF75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26149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189C3-1645-4656-B260-51CF68044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0AA1AF-FA77-4D4F-9315-4D7E07CBB1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923005-082D-4955-8C86-D96DFE250E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6AF42E-F15E-40C7-8681-0803A3389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5683F-A537-44EE-A5C7-D629E2595C78}" type="datetimeFigureOut">
              <a:rPr lang="en-ID" smtClean="0"/>
              <a:t>27/03/2020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7980F9-4FCF-4847-8EF7-D156E0E1D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4145BF-52FE-4C1A-9ADC-41497AF96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39139-F57E-4760-A5D7-0EE663DEF75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986959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B55F04-4F02-4C79-89A3-E7F7F064F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059144-9E06-4996-AE85-DA2E29A0FF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9F43E9-6A0A-48D1-A0C8-CB9DC1E39D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8F1997-316B-4FBC-A78B-FDFD260549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FE27B8D-0A5B-44B2-94EC-98116ABFA7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78242D6-7457-419F-A9CD-6E98999F6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5683F-A537-44EE-A5C7-D629E2595C78}" type="datetimeFigureOut">
              <a:rPr lang="en-ID" smtClean="0"/>
              <a:t>27/03/2020</a:t>
            </a:fld>
            <a:endParaRPr lang="en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85C0C2A-9519-4C10-8D88-C19D21C6B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E1B1F1C-875E-4E61-BF43-893E1D514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39139-F57E-4760-A5D7-0EE663DEF75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90610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A02D17-3B67-4CEB-A750-A695C65C4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95B745-F340-4B36-9531-9C0B7C170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5683F-A537-44EE-A5C7-D629E2595C78}" type="datetimeFigureOut">
              <a:rPr lang="en-ID" smtClean="0"/>
              <a:t>27/03/2020</a:t>
            </a:fld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7158AE-675D-48B7-9D7C-B0C7F1B05E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F85F69-1F41-479D-9C70-BAFCCE83A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39139-F57E-4760-A5D7-0EE663DEF75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83600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340D4D-D643-481B-B190-ABE42B9C0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5683F-A537-44EE-A5C7-D629E2595C78}" type="datetimeFigureOut">
              <a:rPr lang="en-ID" smtClean="0"/>
              <a:t>27/03/2020</a:t>
            </a:fld>
            <a:endParaRPr lang="en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2123E1-617C-404F-BB30-A28902B6A0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4187CE-E1C9-4756-8762-09024D8BA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39139-F57E-4760-A5D7-0EE663DEF75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81041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C62892-AFFA-4ACD-802F-26EE9E894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B4A6BD-87DE-452D-854E-0D5F4ADEB6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C7C033-DA62-4145-8710-51582401FB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EC14C9-59B3-42D0-8547-339A0A14C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5683F-A537-44EE-A5C7-D629E2595C78}" type="datetimeFigureOut">
              <a:rPr lang="en-ID" smtClean="0"/>
              <a:t>27/03/2020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64AFCC-42D3-476C-ACCA-C3273AFD7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E2D7FF-52D1-477A-994D-E2466DA65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39139-F57E-4760-A5D7-0EE663DEF75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5271138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8E882-A242-4CBB-BB38-319EA63BE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360AFBE-D797-474F-A5E3-93227A5F6F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3E2EBD-229D-457A-875D-F820AE6F9B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98F419-335E-4532-B603-CA6211D45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5683F-A537-44EE-A5C7-D629E2595C78}" type="datetimeFigureOut">
              <a:rPr lang="en-ID" smtClean="0"/>
              <a:t>27/03/2020</a:t>
            </a:fld>
            <a:endParaRPr lang="en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1F9194-5458-4A22-83EC-21941A070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ADFD6A-DFB8-47A0-8CE9-1B48B8DCC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539139-F57E-4760-A5D7-0EE663DEF75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544269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95906C2-BC76-4956-8054-76929CAAE0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574861-66D6-463C-8288-BF1475EF88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379A59-F463-4950-8356-6524044A16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35683F-A537-44EE-A5C7-D629E2595C78}" type="datetimeFigureOut">
              <a:rPr lang="en-ID" smtClean="0"/>
              <a:t>27/03/2020</a:t>
            </a:fld>
            <a:endParaRPr lang="en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1FD14C-792A-48C3-A537-B36BC77FDA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0987B6-C440-41DA-9F28-45AD30648B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539139-F57E-4760-A5D7-0EE663DEF75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6945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earthquake.usgs.gov/earthquakes/eventpage/official19060131153610_30" TargetMode="External"/><Relationship Id="rId13" Type="http://schemas.openxmlformats.org/officeDocument/2006/relationships/hyperlink" Target="https://earthquake.usgs.gov/earthquakes/eventpage/official19570309142233_30" TargetMode="External"/><Relationship Id="rId18" Type="http://schemas.openxmlformats.org/officeDocument/2006/relationships/hyperlink" Target="https://earthquake.usgs.gov/earthquakes/eventpage/official19230203160150_30" TargetMode="External"/><Relationship Id="rId3" Type="http://schemas.openxmlformats.org/officeDocument/2006/relationships/hyperlink" Target="https://earthquake.usgs.gov/earthquakes/eventpage/official19640328033616_30" TargetMode="External"/><Relationship Id="rId21" Type="http://schemas.openxmlformats.org/officeDocument/2006/relationships/hyperlink" Target="https://earthquake.usgs.gov/earthquakes/eventpage/official19330302173100_30" TargetMode="External"/><Relationship Id="rId7" Type="http://schemas.openxmlformats.org/officeDocument/2006/relationships/hyperlink" Target="https://earthquake.usgs.gov/earthquakes/eventpage/official20100227063411530_30" TargetMode="External"/><Relationship Id="rId12" Type="http://schemas.openxmlformats.org/officeDocument/2006/relationships/hyperlink" Target="https://earthquake.usgs.gov/earthquakes/eventpage/official20050328160936530_30" TargetMode="External"/><Relationship Id="rId17" Type="http://schemas.openxmlformats.org/officeDocument/2006/relationships/hyperlink" Target="https://earthquake.usgs.gov/earthquakes/eventpage/official19631013051759_30" TargetMode="External"/><Relationship Id="rId2" Type="http://schemas.openxmlformats.org/officeDocument/2006/relationships/hyperlink" Target="https://earthquake.usgs.gov/earthquakes/eventpage/official19600522191120_30" TargetMode="External"/><Relationship Id="rId16" Type="http://schemas.openxmlformats.org/officeDocument/2006/relationships/hyperlink" Target="https://earthquake.usgs.gov/earthquakes/eventpage/official19221111043251_30" TargetMode="External"/><Relationship Id="rId20" Type="http://schemas.openxmlformats.org/officeDocument/2006/relationships/hyperlink" Target="https://earthquake.usgs.gov/earthquakes/eventpage/official20010623203314130_33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earthquake.usgs.gov/earthquakes/eventpage/official19521104165830_30" TargetMode="External"/><Relationship Id="rId11" Type="http://schemas.openxmlformats.org/officeDocument/2006/relationships/hyperlink" Target="https://earthquake.usgs.gov/earthquakes/eventpage/official20120411083836720_20/executive" TargetMode="External"/><Relationship Id="rId5" Type="http://schemas.openxmlformats.org/officeDocument/2006/relationships/hyperlink" Target="https://earthquake.usgs.gov/earthquakes/eventpage/official20110311054624120_30" TargetMode="External"/><Relationship Id="rId15" Type="http://schemas.openxmlformats.org/officeDocument/2006/relationships/hyperlink" Target="https://earthquake.usgs.gov/earthquakes/eventpage/official19380201190422_30" TargetMode="External"/><Relationship Id="rId10" Type="http://schemas.openxmlformats.org/officeDocument/2006/relationships/hyperlink" Target="https://earthquake.usgs.gov/earthquakes/eventpage/official19500815140934_30" TargetMode="External"/><Relationship Id="rId19" Type="http://schemas.openxmlformats.org/officeDocument/2006/relationships/hyperlink" Target="https://earthquake.usgs.gov/earthquakes/eventpage/official20070912111026830_34" TargetMode="External"/><Relationship Id="rId4" Type="http://schemas.openxmlformats.org/officeDocument/2006/relationships/hyperlink" Target="https://earthquake.usgs.gov/earthquakes/eventpage/official20041226005853450_30" TargetMode="External"/><Relationship Id="rId9" Type="http://schemas.openxmlformats.org/officeDocument/2006/relationships/hyperlink" Target="https://earthquake.usgs.gov/earthquakes/eventpage/official19650204050122_30" TargetMode="External"/><Relationship Id="rId14" Type="http://schemas.openxmlformats.org/officeDocument/2006/relationships/hyperlink" Target="https://earthquake.usgs.gov/earthquakes/eventpage/official19460401122901_30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mailto:Jeddah.yanti@staff.uma.ac.id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4A44C23-F83A-41F3-AD84-A84AAF3E369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81"/>
            <a:ext cx="12192000" cy="685763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FE06962-B037-4F0B-8F4D-A379AD968420}"/>
              </a:ext>
            </a:extLst>
          </p:cNvPr>
          <p:cNvSpPr txBox="1"/>
          <p:nvPr/>
        </p:nvSpPr>
        <p:spPr>
          <a:xfrm>
            <a:off x="2073071" y="3736586"/>
            <a:ext cx="72789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w Cen MT" panose="020B0602020104020603" pitchFamily="34" charset="0"/>
              </a:rPr>
              <a:t>Jeddah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w Cen MT" panose="020B0602020104020603" pitchFamily="34" charset="0"/>
              </a:rPr>
              <a:t>Yanti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w Cen MT" panose="020B0602020104020603" pitchFamily="34" charset="0"/>
              </a:rPr>
              <a:t>,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w Cen MT" panose="020B0602020104020603" pitchFamily="34" charset="0"/>
              </a:rPr>
              <a:t>S.Si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w Cen MT" panose="020B0602020104020603" pitchFamily="34" charset="0"/>
              </a:rPr>
              <a:t>., M.Sc.</a:t>
            </a:r>
          </a:p>
          <a:p>
            <a:pPr algn="ctr"/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w Cen MT" panose="020B0602020104020603" pitchFamily="34" charset="0"/>
              </a:rPr>
              <a:t>Email : 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chemeClr val="accent5">
                    <a:lumMod val="75000"/>
                  </a:schemeClr>
                </a:solidFill>
                <a:latin typeface="Tw Cen MT" panose="020B0602020104020603" pitchFamily="34" charset="0"/>
              </a:rPr>
              <a:t>jeddahyanti93@g.ncu.edu.tw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6B5E2DB-60D6-4A9A-8EA9-681EDAA4F47D}"/>
              </a:ext>
            </a:extLst>
          </p:cNvPr>
          <p:cNvSpPr/>
          <p:nvPr/>
        </p:nvSpPr>
        <p:spPr>
          <a:xfrm>
            <a:off x="2394377" y="2287785"/>
            <a:ext cx="710034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Tw Cen MT" panose="020B0602020104020603" pitchFamily="34" charset="0"/>
              </a:rPr>
              <a:t>FUNDAMENTAL OF EARTHQUAKE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288DE2-BF7F-4967-AC3A-787A73FBA1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117" y="6612"/>
            <a:ext cx="4244725" cy="1120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958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id="{6210FFF4-F347-49E9-A8EB-7937CC1E28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0388" y="1050184"/>
            <a:ext cx="3038497" cy="4757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5C5F826-C8FF-4865-BCFA-2DD228AB7E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8885" y="440244"/>
            <a:ext cx="3535986" cy="5662151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BA6968CC-BF51-4195-B4E8-C11FD9EC1E21}"/>
              </a:ext>
            </a:extLst>
          </p:cNvPr>
          <p:cNvGrpSpPr/>
          <p:nvPr/>
        </p:nvGrpSpPr>
        <p:grpSpPr>
          <a:xfrm>
            <a:off x="187526" y="3371193"/>
            <a:ext cx="4762500" cy="2676525"/>
            <a:chOff x="644002" y="564529"/>
            <a:chExt cx="4762500" cy="267652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2989B5C-1E76-4060-9F39-CDD33C02575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002" y="564529"/>
              <a:ext cx="4762500" cy="2676525"/>
            </a:xfrm>
            <a:prstGeom prst="rect">
              <a:avLst/>
            </a:prstGeom>
          </p:spPr>
        </p:pic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FADD7A24-66C1-485E-8C3A-556F5F9029BB}"/>
                </a:ext>
              </a:extLst>
            </p:cNvPr>
            <p:cNvSpPr/>
            <p:nvPr/>
          </p:nvSpPr>
          <p:spPr>
            <a:xfrm>
              <a:off x="4170880" y="1760750"/>
              <a:ext cx="292964" cy="284085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BF25283F-305F-454E-A0F0-761A9B63F53B}"/>
              </a:ext>
            </a:extLst>
          </p:cNvPr>
          <p:cNvSpPr/>
          <p:nvPr/>
        </p:nvSpPr>
        <p:spPr>
          <a:xfrm>
            <a:off x="930493" y="440244"/>
            <a:ext cx="3076875" cy="5521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Causes of Earthquake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20D7431-36DA-4385-8E52-CC011F470751}"/>
              </a:ext>
            </a:extLst>
          </p:cNvPr>
          <p:cNvSpPr/>
          <p:nvPr/>
        </p:nvSpPr>
        <p:spPr>
          <a:xfrm>
            <a:off x="931431" y="1196325"/>
            <a:ext cx="3076875" cy="5521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ENERGY</a:t>
            </a:r>
          </a:p>
        </p:txBody>
      </p:sp>
    </p:spTree>
    <p:extLst>
      <p:ext uri="{BB962C8B-B14F-4D97-AF65-F5344CB8AC3E}">
        <p14:creationId xmlns:p14="http://schemas.microsoft.com/office/powerpoint/2010/main" val="15401986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BCF4468-118A-48E4-A62A-753969B765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6863411"/>
              </p:ext>
            </p:extLst>
          </p:nvPr>
        </p:nvGraphicFramePr>
        <p:xfrm>
          <a:off x="452762" y="1063107"/>
          <a:ext cx="11230254" cy="4646781"/>
        </p:xfrm>
        <a:graphic>
          <a:graphicData uri="http://schemas.openxmlformats.org/drawingml/2006/table">
            <a:tbl>
              <a:tblPr/>
              <a:tblGrid>
                <a:gridCol w="692457">
                  <a:extLst>
                    <a:ext uri="{9D8B030D-6E8A-4147-A177-3AD203B41FA5}">
                      <a16:colId xmlns:a16="http://schemas.microsoft.com/office/drawing/2014/main" val="2905779652"/>
                    </a:ext>
                  </a:extLst>
                </a:gridCol>
                <a:gridCol w="377091">
                  <a:extLst>
                    <a:ext uri="{9D8B030D-6E8A-4147-A177-3AD203B41FA5}">
                      <a16:colId xmlns:a16="http://schemas.microsoft.com/office/drawing/2014/main" val="1663763251"/>
                    </a:ext>
                  </a:extLst>
                </a:gridCol>
                <a:gridCol w="534774">
                  <a:extLst>
                    <a:ext uri="{9D8B030D-6E8A-4147-A177-3AD203B41FA5}">
                      <a16:colId xmlns:a16="http://schemas.microsoft.com/office/drawing/2014/main" val="2814223863"/>
                    </a:ext>
                  </a:extLst>
                </a:gridCol>
                <a:gridCol w="534774">
                  <a:extLst>
                    <a:ext uri="{9D8B030D-6E8A-4147-A177-3AD203B41FA5}">
                      <a16:colId xmlns:a16="http://schemas.microsoft.com/office/drawing/2014/main" val="1880046143"/>
                    </a:ext>
                  </a:extLst>
                </a:gridCol>
                <a:gridCol w="534774">
                  <a:extLst>
                    <a:ext uri="{9D8B030D-6E8A-4147-A177-3AD203B41FA5}">
                      <a16:colId xmlns:a16="http://schemas.microsoft.com/office/drawing/2014/main" val="117983257"/>
                    </a:ext>
                  </a:extLst>
                </a:gridCol>
                <a:gridCol w="534774">
                  <a:extLst>
                    <a:ext uri="{9D8B030D-6E8A-4147-A177-3AD203B41FA5}">
                      <a16:colId xmlns:a16="http://schemas.microsoft.com/office/drawing/2014/main" val="124343431"/>
                    </a:ext>
                  </a:extLst>
                </a:gridCol>
                <a:gridCol w="534774">
                  <a:extLst>
                    <a:ext uri="{9D8B030D-6E8A-4147-A177-3AD203B41FA5}">
                      <a16:colId xmlns:a16="http://schemas.microsoft.com/office/drawing/2014/main" val="528646307"/>
                    </a:ext>
                  </a:extLst>
                </a:gridCol>
                <a:gridCol w="534774">
                  <a:extLst>
                    <a:ext uri="{9D8B030D-6E8A-4147-A177-3AD203B41FA5}">
                      <a16:colId xmlns:a16="http://schemas.microsoft.com/office/drawing/2014/main" val="3737372292"/>
                    </a:ext>
                  </a:extLst>
                </a:gridCol>
                <a:gridCol w="534774">
                  <a:extLst>
                    <a:ext uri="{9D8B030D-6E8A-4147-A177-3AD203B41FA5}">
                      <a16:colId xmlns:a16="http://schemas.microsoft.com/office/drawing/2014/main" val="746020264"/>
                    </a:ext>
                  </a:extLst>
                </a:gridCol>
                <a:gridCol w="534774">
                  <a:extLst>
                    <a:ext uri="{9D8B030D-6E8A-4147-A177-3AD203B41FA5}">
                      <a16:colId xmlns:a16="http://schemas.microsoft.com/office/drawing/2014/main" val="2077495594"/>
                    </a:ext>
                  </a:extLst>
                </a:gridCol>
                <a:gridCol w="534774">
                  <a:extLst>
                    <a:ext uri="{9D8B030D-6E8A-4147-A177-3AD203B41FA5}">
                      <a16:colId xmlns:a16="http://schemas.microsoft.com/office/drawing/2014/main" val="3798644398"/>
                    </a:ext>
                  </a:extLst>
                </a:gridCol>
                <a:gridCol w="534774">
                  <a:extLst>
                    <a:ext uri="{9D8B030D-6E8A-4147-A177-3AD203B41FA5}">
                      <a16:colId xmlns:a16="http://schemas.microsoft.com/office/drawing/2014/main" val="2582692259"/>
                    </a:ext>
                  </a:extLst>
                </a:gridCol>
                <a:gridCol w="534774">
                  <a:extLst>
                    <a:ext uri="{9D8B030D-6E8A-4147-A177-3AD203B41FA5}">
                      <a16:colId xmlns:a16="http://schemas.microsoft.com/office/drawing/2014/main" val="2214339705"/>
                    </a:ext>
                  </a:extLst>
                </a:gridCol>
                <a:gridCol w="534774">
                  <a:extLst>
                    <a:ext uri="{9D8B030D-6E8A-4147-A177-3AD203B41FA5}">
                      <a16:colId xmlns:a16="http://schemas.microsoft.com/office/drawing/2014/main" val="3203734867"/>
                    </a:ext>
                  </a:extLst>
                </a:gridCol>
                <a:gridCol w="534774">
                  <a:extLst>
                    <a:ext uri="{9D8B030D-6E8A-4147-A177-3AD203B41FA5}">
                      <a16:colId xmlns:a16="http://schemas.microsoft.com/office/drawing/2014/main" val="3673627154"/>
                    </a:ext>
                  </a:extLst>
                </a:gridCol>
                <a:gridCol w="534774">
                  <a:extLst>
                    <a:ext uri="{9D8B030D-6E8A-4147-A177-3AD203B41FA5}">
                      <a16:colId xmlns:a16="http://schemas.microsoft.com/office/drawing/2014/main" val="633756831"/>
                    </a:ext>
                  </a:extLst>
                </a:gridCol>
                <a:gridCol w="534774">
                  <a:extLst>
                    <a:ext uri="{9D8B030D-6E8A-4147-A177-3AD203B41FA5}">
                      <a16:colId xmlns:a16="http://schemas.microsoft.com/office/drawing/2014/main" val="3268961588"/>
                    </a:ext>
                  </a:extLst>
                </a:gridCol>
                <a:gridCol w="534774">
                  <a:extLst>
                    <a:ext uri="{9D8B030D-6E8A-4147-A177-3AD203B41FA5}">
                      <a16:colId xmlns:a16="http://schemas.microsoft.com/office/drawing/2014/main" val="3396954959"/>
                    </a:ext>
                  </a:extLst>
                </a:gridCol>
                <a:gridCol w="534774">
                  <a:extLst>
                    <a:ext uri="{9D8B030D-6E8A-4147-A177-3AD203B41FA5}">
                      <a16:colId xmlns:a16="http://schemas.microsoft.com/office/drawing/2014/main" val="1449199"/>
                    </a:ext>
                  </a:extLst>
                </a:gridCol>
                <a:gridCol w="534774">
                  <a:extLst>
                    <a:ext uri="{9D8B030D-6E8A-4147-A177-3AD203B41FA5}">
                      <a16:colId xmlns:a16="http://schemas.microsoft.com/office/drawing/2014/main" val="3678725601"/>
                    </a:ext>
                  </a:extLst>
                </a:gridCol>
                <a:gridCol w="534774">
                  <a:extLst>
                    <a:ext uri="{9D8B030D-6E8A-4147-A177-3AD203B41FA5}">
                      <a16:colId xmlns:a16="http://schemas.microsoft.com/office/drawing/2014/main" val="4111052963"/>
                    </a:ext>
                  </a:extLst>
                </a:gridCol>
              </a:tblGrid>
              <a:tr h="1218454">
                <a:tc>
                  <a:txBody>
                    <a:bodyPr/>
                    <a:lstStyle/>
                    <a:p>
                      <a:pPr algn="l" fontAlgn="b"/>
                      <a:r>
                        <a:rPr lang="en-ID" sz="16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Magnitude</a:t>
                      </a:r>
                    </a:p>
                  </a:txBody>
                  <a:tcPr marL="37674" marR="37674" marT="37674" marB="37674" vert="vert270" anchor="b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6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2000</a:t>
                      </a:r>
                    </a:p>
                  </a:txBody>
                  <a:tcPr marL="37674" marR="37674" marT="37674" marB="37674" vert="vert270" anchor="b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6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2001</a:t>
                      </a:r>
                    </a:p>
                  </a:txBody>
                  <a:tcPr marL="37674" marR="37674" marT="37674" marB="37674" vert="vert270" anchor="b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6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2002</a:t>
                      </a:r>
                    </a:p>
                  </a:txBody>
                  <a:tcPr marL="37674" marR="37674" marT="37674" marB="37674" vert="vert270" anchor="b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6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2003</a:t>
                      </a:r>
                    </a:p>
                  </a:txBody>
                  <a:tcPr marL="37674" marR="37674" marT="37674" marB="37674" vert="vert270" anchor="b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6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2004</a:t>
                      </a:r>
                    </a:p>
                  </a:txBody>
                  <a:tcPr marL="37674" marR="37674" marT="37674" marB="37674" vert="vert270" anchor="b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6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2005</a:t>
                      </a:r>
                    </a:p>
                  </a:txBody>
                  <a:tcPr marL="37674" marR="37674" marT="37674" marB="37674" vert="vert270" anchor="b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6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2006</a:t>
                      </a:r>
                    </a:p>
                  </a:txBody>
                  <a:tcPr marL="37674" marR="37674" marT="37674" marB="37674" vert="vert270" anchor="b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6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2007</a:t>
                      </a:r>
                    </a:p>
                  </a:txBody>
                  <a:tcPr marL="37674" marR="37674" marT="37674" marB="37674" vert="vert270" anchor="b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6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2008</a:t>
                      </a:r>
                    </a:p>
                  </a:txBody>
                  <a:tcPr marL="37674" marR="37674" marT="37674" marB="37674" vert="vert270" anchor="b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6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2009</a:t>
                      </a:r>
                    </a:p>
                  </a:txBody>
                  <a:tcPr marL="37674" marR="37674" marT="37674" marB="37674" vert="vert270" anchor="b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6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2010</a:t>
                      </a:r>
                    </a:p>
                  </a:txBody>
                  <a:tcPr marL="37674" marR="37674" marT="37674" marB="37674" vert="vert270" anchor="b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6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2011</a:t>
                      </a:r>
                    </a:p>
                  </a:txBody>
                  <a:tcPr marL="37674" marR="37674" marT="37674" marB="37674" vert="vert270" anchor="b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6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2012</a:t>
                      </a:r>
                    </a:p>
                  </a:txBody>
                  <a:tcPr marL="37674" marR="37674" marT="37674" marB="37674" vert="vert270" anchor="b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6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2013</a:t>
                      </a:r>
                    </a:p>
                  </a:txBody>
                  <a:tcPr marL="37674" marR="37674" marT="37674" marB="37674" vert="vert270" anchor="b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6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2014</a:t>
                      </a:r>
                    </a:p>
                  </a:txBody>
                  <a:tcPr marL="37674" marR="37674" marT="37674" marB="37674" vert="vert270" anchor="b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6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2015</a:t>
                      </a:r>
                    </a:p>
                  </a:txBody>
                  <a:tcPr marL="37674" marR="37674" marT="37674" marB="37674" vert="vert270" anchor="b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6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2016</a:t>
                      </a:r>
                    </a:p>
                  </a:txBody>
                  <a:tcPr marL="37674" marR="37674" marT="37674" marB="37674" vert="vert270" anchor="b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6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2017</a:t>
                      </a:r>
                    </a:p>
                  </a:txBody>
                  <a:tcPr marL="37674" marR="37674" marT="37674" marB="37674" vert="vert270" anchor="b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6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2018</a:t>
                      </a:r>
                    </a:p>
                  </a:txBody>
                  <a:tcPr marL="37674" marR="37674" marT="37674" marB="37674" vert="vert270" anchor="b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6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2019</a:t>
                      </a:r>
                    </a:p>
                  </a:txBody>
                  <a:tcPr marL="37674" marR="37674" marT="37674" marB="37674" vert="vert270" anchor="b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9836688"/>
                  </a:ext>
                </a:extLst>
              </a:tr>
              <a:tr h="414413">
                <a:tc>
                  <a:txBody>
                    <a:bodyPr/>
                    <a:lstStyle/>
                    <a:p>
                      <a:pPr algn="l" fontAlgn="t"/>
                      <a:r>
                        <a:rPr lang="en-ID" sz="16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8.0+</a:t>
                      </a:r>
                    </a:p>
                  </a:txBody>
                  <a:tcPr marL="37674" marR="37674" marT="37674" marB="37674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D" sz="16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37674" marR="37674" marT="37674" marB="37674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D" sz="16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37674" marR="37674" marT="37674" marB="37674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D" sz="16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37674" marR="37674" marT="37674" marB="37674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D" sz="16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37674" marR="37674" marT="37674" marB="37674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D" sz="16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37674" marR="37674" marT="37674" marB="37674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D" sz="16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37674" marR="37674" marT="37674" marB="37674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D" sz="16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37674" marR="37674" marT="37674" marB="37674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D" sz="16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37674" marR="37674" marT="37674" marB="37674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D" sz="16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37674" marR="37674" marT="37674" marB="37674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D" sz="16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37674" marR="37674" marT="37674" marB="37674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D" sz="16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37674" marR="37674" marT="37674" marB="37674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D" sz="16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37674" marR="37674" marT="37674" marB="37674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D" sz="16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37674" marR="37674" marT="37674" marB="37674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D" sz="16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37674" marR="37674" marT="37674" marB="37674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D" sz="16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37674" marR="37674" marT="37674" marB="37674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D" sz="16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37674" marR="37674" marT="37674" marB="37674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D" sz="16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37674" marR="37674" marT="37674" marB="37674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D" sz="16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37674" marR="37674" marT="37674" marB="37674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D" sz="16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37674" marR="37674" marT="37674" marB="37674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D" sz="16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37674" marR="37674" marT="37674" marB="37674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2854279"/>
                  </a:ext>
                </a:extLst>
              </a:tr>
              <a:tr h="583946">
                <a:tc>
                  <a:txBody>
                    <a:bodyPr/>
                    <a:lstStyle/>
                    <a:p>
                      <a:pPr algn="l" fontAlgn="t"/>
                      <a:r>
                        <a:rPr lang="en-ID" sz="16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7–7.9</a:t>
                      </a:r>
                    </a:p>
                  </a:txBody>
                  <a:tcPr marL="37674" marR="37674" marT="37674" marB="37674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D" sz="16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37674" marR="37674" marT="37674" marB="37674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D" sz="16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15</a:t>
                      </a:r>
                    </a:p>
                  </a:txBody>
                  <a:tcPr marL="37674" marR="37674" marT="37674" marB="37674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D" sz="16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37674" marR="37674" marT="37674" marB="37674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D" sz="16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37674" marR="37674" marT="37674" marB="37674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D" sz="16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37674" marR="37674" marT="37674" marB="37674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D" sz="16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37674" marR="37674" marT="37674" marB="37674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D" sz="16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37674" marR="37674" marT="37674" marB="37674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D" sz="16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marL="37674" marR="37674" marT="37674" marB="37674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D" sz="16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37674" marR="37674" marT="37674" marB="37674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D" sz="16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37674" marR="37674" marT="37674" marB="37674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D" sz="16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23</a:t>
                      </a:r>
                    </a:p>
                  </a:txBody>
                  <a:tcPr marL="37674" marR="37674" marT="37674" marB="37674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D" sz="16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19</a:t>
                      </a:r>
                    </a:p>
                  </a:txBody>
                  <a:tcPr marL="37674" marR="37674" marT="37674" marB="37674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D" sz="16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37674" marR="37674" marT="37674" marB="37674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D" sz="16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37674" marR="37674" marT="37674" marB="37674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D" sz="16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37674" marR="37674" marT="37674" marB="37674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D" sz="16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18</a:t>
                      </a:r>
                    </a:p>
                  </a:txBody>
                  <a:tcPr marL="37674" marR="37674" marT="37674" marB="37674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D" sz="16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37674" marR="37674" marT="37674" marB="37674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D" sz="16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37674" marR="37674" marT="37674" marB="37674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D" sz="16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16</a:t>
                      </a:r>
                    </a:p>
                  </a:txBody>
                  <a:tcPr marL="37674" marR="37674" marT="37674" marB="37674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D" sz="16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37674" marR="37674" marT="37674" marB="37674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292390"/>
                  </a:ext>
                </a:extLst>
              </a:tr>
              <a:tr h="583946">
                <a:tc>
                  <a:txBody>
                    <a:bodyPr/>
                    <a:lstStyle/>
                    <a:p>
                      <a:pPr algn="l" fontAlgn="t"/>
                      <a:r>
                        <a:rPr lang="en-ID" sz="16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6–6.9</a:t>
                      </a:r>
                    </a:p>
                  </a:txBody>
                  <a:tcPr marL="37674" marR="37674" marT="37674" marB="37674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D" sz="16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146</a:t>
                      </a:r>
                    </a:p>
                  </a:txBody>
                  <a:tcPr marL="37674" marR="37674" marT="37674" marB="37674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D" sz="16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121</a:t>
                      </a:r>
                    </a:p>
                  </a:txBody>
                  <a:tcPr marL="37674" marR="37674" marT="37674" marB="37674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D" sz="16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127</a:t>
                      </a:r>
                    </a:p>
                  </a:txBody>
                  <a:tcPr marL="37674" marR="37674" marT="37674" marB="37674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D" sz="16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140</a:t>
                      </a:r>
                    </a:p>
                  </a:txBody>
                  <a:tcPr marL="37674" marR="37674" marT="37674" marB="37674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D" sz="16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141</a:t>
                      </a:r>
                    </a:p>
                  </a:txBody>
                  <a:tcPr marL="37674" marR="37674" marT="37674" marB="37674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D" sz="16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140</a:t>
                      </a:r>
                    </a:p>
                  </a:txBody>
                  <a:tcPr marL="37674" marR="37674" marT="37674" marB="37674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D" sz="16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142</a:t>
                      </a:r>
                    </a:p>
                  </a:txBody>
                  <a:tcPr marL="37674" marR="37674" marT="37674" marB="37674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D" sz="16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178</a:t>
                      </a:r>
                    </a:p>
                  </a:txBody>
                  <a:tcPr marL="37674" marR="37674" marT="37674" marB="37674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D" sz="16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168</a:t>
                      </a:r>
                    </a:p>
                  </a:txBody>
                  <a:tcPr marL="37674" marR="37674" marT="37674" marB="37674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D" sz="16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144</a:t>
                      </a:r>
                    </a:p>
                  </a:txBody>
                  <a:tcPr marL="37674" marR="37674" marT="37674" marB="37674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D" sz="16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150</a:t>
                      </a:r>
                    </a:p>
                  </a:txBody>
                  <a:tcPr marL="37674" marR="37674" marT="37674" marB="37674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D" sz="16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185</a:t>
                      </a:r>
                    </a:p>
                  </a:txBody>
                  <a:tcPr marL="37674" marR="37674" marT="37674" marB="37674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D" sz="16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108</a:t>
                      </a:r>
                    </a:p>
                  </a:txBody>
                  <a:tcPr marL="37674" marR="37674" marT="37674" marB="37674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D" sz="16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123</a:t>
                      </a:r>
                    </a:p>
                  </a:txBody>
                  <a:tcPr marL="37674" marR="37674" marT="37674" marB="37674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D" sz="16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143</a:t>
                      </a:r>
                    </a:p>
                  </a:txBody>
                  <a:tcPr marL="37674" marR="37674" marT="37674" marB="37674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D" sz="16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127</a:t>
                      </a:r>
                    </a:p>
                  </a:txBody>
                  <a:tcPr marL="37674" marR="37674" marT="37674" marB="37674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D" sz="16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130</a:t>
                      </a:r>
                    </a:p>
                  </a:txBody>
                  <a:tcPr marL="37674" marR="37674" marT="37674" marB="37674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D" sz="16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104</a:t>
                      </a:r>
                    </a:p>
                  </a:txBody>
                  <a:tcPr marL="37674" marR="37674" marT="37674" marB="37674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D" sz="16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117</a:t>
                      </a:r>
                    </a:p>
                  </a:txBody>
                  <a:tcPr marL="37674" marR="37674" marT="37674" marB="37674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D" sz="16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135</a:t>
                      </a:r>
                    </a:p>
                  </a:txBody>
                  <a:tcPr marL="37674" marR="37674" marT="37674" marB="37674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9023059"/>
                  </a:ext>
                </a:extLst>
              </a:tr>
              <a:tr h="583946">
                <a:tc>
                  <a:txBody>
                    <a:bodyPr/>
                    <a:lstStyle/>
                    <a:p>
                      <a:pPr algn="l" fontAlgn="t"/>
                      <a:r>
                        <a:rPr lang="en-ID" sz="16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5–5.9</a:t>
                      </a:r>
                    </a:p>
                  </a:txBody>
                  <a:tcPr marL="37674" marR="37674" marT="37674" marB="37674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D" sz="16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1344</a:t>
                      </a:r>
                    </a:p>
                  </a:txBody>
                  <a:tcPr marL="37674" marR="37674" marT="37674" marB="37674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D" sz="16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1224</a:t>
                      </a:r>
                    </a:p>
                  </a:txBody>
                  <a:tcPr marL="37674" marR="37674" marT="37674" marB="37674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D" sz="16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1201</a:t>
                      </a:r>
                    </a:p>
                  </a:txBody>
                  <a:tcPr marL="37674" marR="37674" marT="37674" marB="37674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D" sz="16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1203</a:t>
                      </a:r>
                    </a:p>
                  </a:txBody>
                  <a:tcPr marL="37674" marR="37674" marT="37674" marB="37674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D" sz="16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1515</a:t>
                      </a:r>
                    </a:p>
                  </a:txBody>
                  <a:tcPr marL="37674" marR="37674" marT="37674" marB="37674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D" sz="16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1693</a:t>
                      </a:r>
                    </a:p>
                  </a:txBody>
                  <a:tcPr marL="37674" marR="37674" marT="37674" marB="37674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D" sz="16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1712</a:t>
                      </a:r>
                    </a:p>
                  </a:txBody>
                  <a:tcPr marL="37674" marR="37674" marT="37674" marB="37674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D" sz="16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2074</a:t>
                      </a:r>
                    </a:p>
                  </a:txBody>
                  <a:tcPr marL="37674" marR="37674" marT="37674" marB="37674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D" sz="16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1768</a:t>
                      </a:r>
                    </a:p>
                  </a:txBody>
                  <a:tcPr marL="37674" marR="37674" marT="37674" marB="37674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D" sz="16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1896</a:t>
                      </a:r>
                    </a:p>
                  </a:txBody>
                  <a:tcPr marL="37674" marR="37674" marT="37674" marB="37674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D" sz="16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2209</a:t>
                      </a:r>
                    </a:p>
                  </a:txBody>
                  <a:tcPr marL="37674" marR="37674" marT="37674" marB="37674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D" sz="16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2276</a:t>
                      </a:r>
                    </a:p>
                  </a:txBody>
                  <a:tcPr marL="37674" marR="37674" marT="37674" marB="37674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D" sz="16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1401</a:t>
                      </a:r>
                    </a:p>
                  </a:txBody>
                  <a:tcPr marL="37674" marR="37674" marT="37674" marB="37674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D" sz="16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1453</a:t>
                      </a:r>
                    </a:p>
                  </a:txBody>
                  <a:tcPr marL="37674" marR="37674" marT="37674" marB="37674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D" sz="16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1574</a:t>
                      </a:r>
                    </a:p>
                  </a:txBody>
                  <a:tcPr marL="37674" marR="37674" marT="37674" marB="37674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D" sz="16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1419</a:t>
                      </a:r>
                    </a:p>
                  </a:txBody>
                  <a:tcPr marL="37674" marR="37674" marT="37674" marB="37674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D" sz="16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1550</a:t>
                      </a:r>
                    </a:p>
                  </a:txBody>
                  <a:tcPr marL="37674" marR="37674" marT="37674" marB="37674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D" sz="16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1455</a:t>
                      </a:r>
                    </a:p>
                  </a:txBody>
                  <a:tcPr marL="37674" marR="37674" marT="37674" marB="37674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D" sz="16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1674</a:t>
                      </a:r>
                    </a:p>
                  </a:txBody>
                  <a:tcPr marL="37674" marR="37674" marT="37674" marB="37674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D" sz="16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1492</a:t>
                      </a:r>
                    </a:p>
                  </a:txBody>
                  <a:tcPr marL="37674" marR="37674" marT="37674" marB="37674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3210544"/>
                  </a:ext>
                </a:extLst>
              </a:tr>
              <a:tr h="1262076">
                <a:tc>
                  <a:txBody>
                    <a:bodyPr/>
                    <a:lstStyle/>
                    <a:p>
                      <a:pPr algn="l" fontAlgn="t"/>
                      <a:r>
                        <a:rPr lang="en-ID" sz="16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Estimated</a:t>
                      </a:r>
                      <a:br>
                        <a:rPr lang="en-ID" sz="1600">
                          <a:effectLst/>
                          <a:latin typeface="+mn-lt"/>
                          <a:cs typeface="Times New Roman" panose="02020603050405020304" pitchFamily="18" charset="0"/>
                        </a:rPr>
                      </a:br>
                      <a:r>
                        <a:rPr lang="en-ID" sz="16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Deaths</a:t>
                      </a:r>
                    </a:p>
                  </a:txBody>
                  <a:tcPr marL="37674" marR="37674" marT="37674" marB="37674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D" sz="16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231</a:t>
                      </a:r>
                    </a:p>
                  </a:txBody>
                  <a:tcPr marL="37674" marR="37674" marT="37674" marB="37674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D" sz="16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21357</a:t>
                      </a:r>
                    </a:p>
                  </a:txBody>
                  <a:tcPr marL="37674" marR="37674" marT="37674" marB="37674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D" sz="16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1685</a:t>
                      </a:r>
                    </a:p>
                  </a:txBody>
                  <a:tcPr marL="37674" marR="37674" marT="37674" marB="37674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D" sz="16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33819</a:t>
                      </a:r>
                    </a:p>
                  </a:txBody>
                  <a:tcPr marL="37674" marR="37674" marT="37674" marB="37674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D" sz="16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298101</a:t>
                      </a:r>
                    </a:p>
                  </a:txBody>
                  <a:tcPr marL="37674" marR="37674" marT="37674" marB="37674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D" sz="16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87992</a:t>
                      </a:r>
                    </a:p>
                  </a:txBody>
                  <a:tcPr marL="37674" marR="37674" marT="37674" marB="37674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D" sz="16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6605</a:t>
                      </a:r>
                    </a:p>
                  </a:txBody>
                  <a:tcPr marL="37674" marR="37674" marT="37674" marB="37674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D" sz="16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708</a:t>
                      </a:r>
                    </a:p>
                  </a:txBody>
                  <a:tcPr marL="37674" marR="37674" marT="37674" marB="37674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D" sz="16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88708</a:t>
                      </a:r>
                    </a:p>
                  </a:txBody>
                  <a:tcPr marL="37674" marR="37674" marT="37674" marB="37674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D" sz="16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1790</a:t>
                      </a:r>
                    </a:p>
                  </a:txBody>
                  <a:tcPr marL="37674" marR="37674" marT="37674" marB="37674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D" sz="16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226050</a:t>
                      </a:r>
                    </a:p>
                  </a:txBody>
                  <a:tcPr marL="37674" marR="37674" marT="37674" marB="37674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D" sz="16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21942</a:t>
                      </a:r>
                    </a:p>
                  </a:txBody>
                  <a:tcPr marL="37674" marR="37674" marT="37674" marB="37674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D" sz="16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689</a:t>
                      </a:r>
                    </a:p>
                  </a:txBody>
                  <a:tcPr marL="37674" marR="37674" marT="37674" marB="37674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D" sz="16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1572</a:t>
                      </a:r>
                    </a:p>
                  </a:txBody>
                  <a:tcPr marL="37674" marR="37674" marT="37674" marB="37674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D" sz="16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756</a:t>
                      </a:r>
                    </a:p>
                  </a:txBody>
                  <a:tcPr marL="37674" marR="37674" marT="37674" marB="37674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D" sz="16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9624</a:t>
                      </a:r>
                    </a:p>
                  </a:txBody>
                  <a:tcPr marL="37674" marR="37674" marT="37674" marB="37674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D" sz="16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7674" marR="37674" marT="37674" marB="37674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D" sz="16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7674" marR="37674" marT="37674" marB="37674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D" sz="16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7674" marR="37674" marT="37674" marB="37674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D" sz="16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7674" marR="37674" marT="37674" marB="37674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471959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0ABE629C-B0CF-4017-A2B8-B50169BF00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754" y="594114"/>
            <a:ext cx="4912213" cy="40011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Worldwide Earthquakes 2000–2019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683773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3C341253-7EE6-4B93-8017-71648CB7AE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1114922"/>
              </p:ext>
            </p:extLst>
          </p:nvPr>
        </p:nvGraphicFramePr>
        <p:xfrm>
          <a:off x="550415" y="145848"/>
          <a:ext cx="11176983" cy="6478080"/>
        </p:xfrm>
        <a:graphic>
          <a:graphicData uri="http://schemas.openxmlformats.org/drawingml/2006/table">
            <a:tbl>
              <a:tblPr/>
              <a:tblGrid>
                <a:gridCol w="310719">
                  <a:extLst>
                    <a:ext uri="{9D8B030D-6E8A-4147-A177-3AD203B41FA5}">
                      <a16:colId xmlns:a16="http://schemas.microsoft.com/office/drawing/2014/main" val="3522265271"/>
                    </a:ext>
                  </a:extLst>
                </a:gridCol>
                <a:gridCol w="559293">
                  <a:extLst>
                    <a:ext uri="{9D8B030D-6E8A-4147-A177-3AD203B41FA5}">
                      <a16:colId xmlns:a16="http://schemas.microsoft.com/office/drawing/2014/main" val="1476925517"/>
                    </a:ext>
                  </a:extLst>
                </a:gridCol>
                <a:gridCol w="2467992">
                  <a:extLst>
                    <a:ext uri="{9D8B030D-6E8A-4147-A177-3AD203B41FA5}">
                      <a16:colId xmlns:a16="http://schemas.microsoft.com/office/drawing/2014/main" val="3021113984"/>
                    </a:ext>
                  </a:extLst>
                </a:gridCol>
                <a:gridCol w="2254929">
                  <a:extLst>
                    <a:ext uri="{9D8B030D-6E8A-4147-A177-3AD203B41FA5}">
                      <a16:colId xmlns:a16="http://schemas.microsoft.com/office/drawing/2014/main" val="1913160248"/>
                    </a:ext>
                  </a:extLst>
                </a:gridCol>
                <a:gridCol w="1278384">
                  <a:extLst>
                    <a:ext uri="{9D8B030D-6E8A-4147-A177-3AD203B41FA5}">
                      <a16:colId xmlns:a16="http://schemas.microsoft.com/office/drawing/2014/main" val="388240026"/>
                    </a:ext>
                  </a:extLst>
                </a:gridCol>
                <a:gridCol w="878889">
                  <a:extLst>
                    <a:ext uri="{9D8B030D-6E8A-4147-A177-3AD203B41FA5}">
                      <a16:colId xmlns:a16="http://schemas.microsoft.com/office/drawing/2014/main" val="520771918"/>
                    </a:ext>
                  </a:extLst>
                </a:gridCol>
                <a:gridCol w="943003">
                  <a:extLst>
                    <a:ext uri="{9D8B030D-6E8A-4147-A177-3AD203B41FA5}">
                      <a16:colId xmlns:a16="http://schemas.microsoft.com/office/drawing/2014/main" val="632877003"/>
                    </a:ext>
                  </a:extLst>
                </a:gridCol>
                <a:gridCol w="850287">
                  <a:extLst>
                    <a:ext uri="{9D8B030D-6E8A-4147-A177-3AD203B41FA5}">
                      <a16:colId xmlns:a16="http://schemas.microsoft.com/office/drawing/2014/main" val="2267792485"/>
                    </a:ext>
                  </a:extLst>
                </a:gridCol>
                <a:gridCol w="1633487">
                  <a:extLst>
                    <a:ext uri="{9D8B030D-6E8A-4147-A177-3AD203B41FA5}">
                      <a16:colId xmlns:a16="http://schemas.microsoft.com/office/drawing/2014/main" val="517689257"/>
                    </a:ext>
                  </a:extLst>
                </a:gridCol>
              </a:tblGrid>
              <a:tr h="83576">
                <a:tc>
                  <a:txBody>
                    <a:bodyPr/>
                    <a:lstStyle/>
                    <a:p>
                      <a:pPr algn="l" fontAlgn="b"/>
                      <a:r>
                        <a:rPr lang="en-ID" sz="1200">
                          <a:effectLst/>
                        </a:rPr>
                        <a:t> </a:t>
                      </a:r>
                    </a:p>
                  </a:txBody>
                  <a:tcPr marL="5392" marR="5392" marT="5392" marB="5392" anchor="b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200">
                          <a:effectLst/>
                        </a:rPr>
                        <a:t>Mag</a:t>
                      </a:r>
                    </a:p>
                  </a:txBody>
                  <a:tcPr marL="5392" marR="5392" marT="5392" marB="5392" anchor="b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200">
                          <a:effectLst/>
                        </a:rPr>
                        <a:t>Location</a:t>
                      </a:r>
                    </a:p>
                  </a:txBody>
                  <a:tcPr marL="5392" marR="5392" marT="5392" marB="5392" anchor="b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200">
                          <a:effectLst/>
                        </a:rPr>
                        <a:t>Alternative Name</a:t>
                      </a:r>
                    </a:p>
                  </a:txBody>
                  <a:tcPr marL="5392" marR="5392" marT="5392" marB="5392" anchor="b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200">
                          <a:effectLst/>
                        </a:rPr>
                        <a:t>Date (UTC)</a:t>
                      </a:r>
                    </a:p>
                  </a:txBody>
                  <a:tcPr marL="5392" marR="5392" marT="5392" marB="5392" anchor="b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200">
                          <a:effectLst/>
                        </a:rPr>
                        <a:t>Time (UTC)</a:t>
                      </a:r>
                    </a:p>
                  </a:txBody>
                  <a:tcPr marL="5392" marR="5392" marT="5392" marB="5392" anchor="b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200">
                          <a:effectLst/>
                        </a:rPr>
                        <a:t>Latitude</a:t>
                      </a:r>
                    </a:p>
                  </a:txBody>
                  <a:tcPr marL="5392" marR="5392" marT="5392" marB="5392" anchor="b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200">
                          <a:effectLst/>
                        </a:rPr>
                        <a:t>Longitude</a:t>
                      </a:r>
                    </a:p>
                  </a:txBody>
                  <a:tcPr marL="5392" marR="5392" marT="5392" marB="5392" anchor="b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D" sz="1200">
                          <a:effectLst/>
                        </a:rPr>
                        <a:t>References</a:t>
                      </a:r>
                    </a:p>
                  </a:txBody>
                  <a:tcPr marL="5392" marR="5392" marT="5392" marB="5392" anchor="b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4166260"/>
                  </a:ext>
                </a:extLst>
              </a:tr>
              <a:tr h="156368">
                <a:tc>
                  <a:txBody>
                    <a:bodyPr/>
                    <a:lstStyle/>
                    <a:p>
                      <a:pPr algn="l" fontAlgn="t"/>
                      <a:r>
                        <a:rPr lang="en-ID" sz="1200">
                          <a:effectLst/>
                        </a:rPr>
                        <a:t>1.</a:t>
                      </a:r>
                    </a:p>
                  </a:txBody>
                  <a:tcPr marL="5392" marR="5392" marT="5392" marB="5392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D" sz="1200">
                          <a:effectLst/>
                        </a:rPr>
                        <a:t>9.5</a:t>
                      </a:r>
                    </a:p>
                  </a:txBody>
                  <a:tcPr marL="5392" marR="5392" marT="5392" marB="5392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D" sz="1200" u="sng">
                          <a:solidFill>
                            <a:srgbClr val="1D5AAB"/>
                          </a:solidFill>
                          <a:effectLst/>
                          <a:hlinkClick r:id="rId2"/>
                        </a:rPr>
                        <a:t>Bio-Bio, Chile</a:t>
                      </a:r>
                      <a:endParaRPr lang="en-ID" sz="1200">
                        <a:effectLst/>
                      </a:endParaRPr>
                    </a:p>
                  </a:txBody>
                  <a:tcPr marL="5392" marR="5392" marT="5392" marB="5392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D" sz="1200">
                          <a:effectLst/>
                        </a:rPr>
                        <a:t>Valdivia Earthquake</a:t>
                      </a:r>
                    </a:p>
                  </a:txBody>
                  <a:tcPr marL="5392" marR="5392" marT="5392" marB="5392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D" sz="1200">
                          <a:effectLst/>
                        </a:rPr>
                        <a:t>1960-05-22</a:t>
                      </a:r>
                    </a:p>
                  </a:txBody>
                  <a:tcPr marL="5392" marR="5392" marT="5392" marB="5392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D" sz="1200">
                          <a:effectLst/>
                        </a:rPr>
                        <a:t>19:11</a:t>
                      </a:r>
                    </a:p>
                  </a:txBody>
                  <a:tcPr marL="5392" marR="5392" marT="5392" marB="5392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D" sz="1200">
                          <a:effectLst/>
                        </a:rPr>
                        <a:t>38.14°S</a:t>
                      </a:r>
                    </a:p>
                  </a:txBody>
                  <a:tcPr marL="5392" marR="5392" marT="5392" marB="5392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D" sz="1200">
                          <a:effectLst/>
                        </a:rPr>
                        <a:t>73.41°W</a:t>
                      </a:r>
                    </a:p>
                  </a:txBody>
                  <a:tcPr marL="5392" marR="5392" marT="5392" marB="5392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D" sz="1200">
                          <a:effectLst/>
                        </a:rPr>
                        <a:t>Kanamori &amp; Anderson, 1975</a:t>
                      </a:r>
                    </a:p>
                  </a:txBody>
                  <a:tcPr marL="5392" marR="5392" marT="5392" marB="5392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8089135"/>
                  </a:ext>
                </a:extLst>
              </a:tr>
              <a:tr h="423271">
                <a:tc>
                  <a:txBody>
                    <a:bodyPr/>
                    <a:lstStyle/>
                    <a:p>
                      <a:pPr algn="l" fontAlgn="t"/>
                      <a:r>
                        <a:rPr lang="en-ID" sz="1200">
                          <a:effectLst/>
                        </a:rPr>
                        <a:t>2.</a:t>
                      </a:r>
                    </a:p>
                  </a:txBody>
                  <a:tcPr marL="5392" marR="5392" marT="5392" marB="5392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D" sz="1200">
                          <a:effectLst/>
                        </a:rPr>
                        <a:t>9.2</a:t>
                      </a:r>
                    </a:p>
                  </a:txBody>
                  <a:tcPr marL="5392" marR="5392" marT="5392" marB="5392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D" sz="1200" u="sng" dirty="0">
                          <a:solidFill>
                            <a:srgbClr val="1D5AAB"/>
                          </a:solidFill>
                          <a:effectLst/>
                          <a:hlinkClick r:id="rId3"/>
                        </a:rPr>
                        <a:t>Southern Alaska</a:t>
                      </a:r>
                      <a:endParaRPr lang="en-ID" sz="1200" dirty="0">
                        <a:effectLst/>
                      </a:endParaRPr>
                    </a:p>
                  </a:txBody>
                  <a:tcPr marL="5392" marR="5392" marT="5392" marB="5392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 dirty="0">
                          <a:effectLst/>
                        </a:rPr>
                        <a:t>1964 Great Alaska Earthquake, Prince William Sound Earthquake, Good Friday Earthquake</a:t>
                      </a:r>
                    </a:p>
                  </a:txBody>
                  <a:tcPr marL="5392" marR="5392" marT="5392" marB="5392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D" sz="1200">
                          <a:effectLst/>
                        </a:rPr>
                        <a:t>1964-03-28</a:t>
                      </a:r>
                    </a:p>
                  </a:txBody>
                  <a:tcPr marL="5392" marR="5392" marT="5392" marB="5392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D" sz="1200">
                          <a:effectLst/>
                        </a:rPr>
                        <a:t>03:36</a:t>
                      </a:r>
                    </a:p>
                  </a:txBody>
                  <a:tcPr marL="5392" marR="5392" marT="5392" marB="5392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D" sz="1200">
                          <a:effectLst/>
                        </a:rPr>
                        <a:t>60.91°N</a:t>
                      </a:r>
                    </a:p>
                  </a:txBody>
                  <a:tcPr marL="5392" marR="5392" marT="5392" marB="5392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D" sz="1200">
                          <a:effectLst/>
                        </a:rPr>
                        <a:t>147.34°W</a:t>
                      </a:r>
                    </a:p>
                  </a:txBody>
                  <a:tcPr marL="5392" marR="5392" marT="5392" marB="5392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D" sz="1200">
                          <a:effectLst/>
                        </a:rPr>
                        <a:t>Kanamori &amp; Anderson, 1975</a:t>
                      </a:r>
                    </a:p>
                  </a:txBody>
                  <a:tcPr marL="5392" marR="5392" marT="5392" marB="5392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2470548"/>
                  </a:ext>
                </a:extLst>
              </a:tr>
              <a:tr h="496063">
                <a:tc>
                  <a:txBody>
                    <a:bodyPr/>
                    <a:lstStyle/>
                    <a:p>
                      <a:pPr algn="l" fontAlgn="t"/>
                      <a:r>
                        <a:rPr lang="en-ID" sz="1200">
                          <a:effectLst/>
                        </a:rPr>
                        <a:t>3.</a:t>
                      </a:r>
                    </a:p>
                  </a:txBody>
                  <a:tcPr marL="5392" marR="5392" marT="5392" marB="5392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D" sz="1200">
                          <a:effectLst/>
                        </a:rPr>
                        <a:t>9.1</a:t>
                      </a:r>
                    </a:p>
                  </a:txBody>
                  <a:tcPr marL="5392" marR="5392" marT="5392" marB="5392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 u="sng" dirty="0">
                          <a:solidFill>
                            <a:srgbClr val="1D5AAB"/>
                          </a:solidFill>
                          <a:effectLst/>
                          <a:hlinkClick r:id="rId4"/>
                        </a:rPr>
                        <a:t>Off the West Coast of Northern Sumatra</a:t>
                      </a:r>
                      <a:endParaRPr lang="en-US" sz="1200" dirty="0">
                        <a:effectLst/>
                      </a:endParaRPr>
                    </a:p>
                  </a:txBody>
                  <a:tcPr marL="5392" marR="5392" marT="5392" marB="5392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D" sz="1200">
                          <a:effectLst/>
                        </a:rPr>
                        <a:t>Sumatra-Andaman Islands Earthquake, 2004 Sumatra Earthquake and Tsunami, Indian Ocean Earthquake</a:t>
                      </a:r>
                    </a:p>
                  </a:txBody>
                  <a:tcPr marL="5392" marR="5392" marT="5392" marB="5392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D" sz="1200">
                          <a:effectLst/>
                        </a:rPr>
                        <a:t>2004-12-26</a:t>
                      </a:r>
                    </a:p>
                  </a:txBody>
                  <a:tcPr marL="5392" marR="5392" marT="5392" marB="5392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D" sz="1200">
                          <a:effectLst/>
                        </a:rPr>
                        <a:t>00:58</a:t>
                      </a:r>
                    </a:p>
                  </a:txBody>
                  <a:tcPr marL="5392" marR="5392" marT="5392" marB="5392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D" sz="1200">
                          <a:effectLst/>
                        </a:rPr>
                        <a:t>3.30°N</a:t>
                      </a:r>
                    </a:p>
                  </a:txBody>
                  <a:tcPr marL="5392" marR="5392" marT="5392" marB="5392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D" sz="1200">
                          <a:effectLst/>
                        </a:rPr>
                        <a:t>95.98°E</a:t>
                      </a:r>
                    </a:p>
                  </a:txBody>
                  <a:tcPr marL="5392" marR="5392" marT="5392" marB="5392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D" sz="1200">
                          <a:effectLst/>
                        </a:rPr>
                        <a:t>Duputel et al., 2012</a:t>
                      </a:r>
                    </a:p>
                  </a:txBody>
                  <a:tcPr marL="5392" marR="5392" marT="5392" marB="5392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6743135"/>
                  </a:ext>
                </a:extLst>
              </a:tr>
              <a:tr h="204896">
                <a:tc>
                  <a:txBody>
                    <a:bodyPr/>
                    <a:lstStyle/>
                    <a:p>
                      <a:pPr algn="l" fontAlgn="t"/>
                      <a:r>
                        <a:rPr lang="en-ID" sz="1200">
                          <a:effectLst/>
                        </a:rPr>
                        <a:t>4.</a:t>
                      </a:r>
                    </a:p>
                  </a:txBody>
                  <a:tcPr marL="5392" marR="5392" marT="5392" marB="5392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D" sz="1200">
                          <a:effectLst/>
                        </a:rPr>
                        <a:t>9.1</a:t>
                      </a:r>
                    </a:p>
                  </a:txBody>
                  <a:tcPr marL="5392" marR="5392" marT="5392" marB="5392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 u="sng">
                          <a:solidFill>
                            <a:srgbClr val="1D5AAB"/>
                          </a:solidFill>
                          <a:effectLst/>
                          <a:hlinkClick r:id="rId5"/>
                        </a:rPr>
                        <a:t>Near the East Coast of Honshu, Japan</a:t>
                      </a:r>
                      <a:endParaRPr lang="en-US" sz="1200">
                        <a:effectLst/>
                      </a:endParaRPr>
                    </a:p>
                  </a:txBody>
                  <a:tcPr marL="5392" marR="5392" marT="5392" marB="5392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D" sz="1200">
                          <a:effectLst/>
                        </a:rPr>
                        <a:t>Tohoku Earthquake</a:t>
                      </a:r>
                    </a:p>
                  </a:txBody>
                  <a:tcPr marL="5392" marR="5392" marT="5392" marB="5392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D" sz="1200">
                          <a:effectLst/>
                        </a:rPr>
                        <a:t>2011-03-11</a:t>
                      </a:r>
                    </a:p>
                  </a:txBody>
                  <a:tcPr marL="5392" marR="5392" marT="5392" marB="5392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D" sz="1200">
                          <a:effectLst/>
                        </a:rPr>
                        <a:t>05:46</a:t>
                      </a:r>
                    </a:p>
                  </a:txBody>
                  <a:tcPr marL="5392" marR="5392" marT="5392" marB="5392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D" sz="1200">
                          <a:effectLst/>
                        </a:rPr>
                        <a:t>38.30°N</a:t>
                      </a:r>
                    </a:p>
                  </a:txBody>
                  <a:tcPr marL="5392" marR="5392" marT="5392" marB="5392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D" sz="1200">
                          <a:effectLst/>
                        </a:rPr>
                        <a:t>142.37°E</a:t>
                      </a:r>
                    </a:p>
                  </a:txBody>
                  <a:tcPr marL="5392" marR="5392" marT="5392" marB="5392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D" sz="1200">
                          <a:effectLst/>
                        </a:rPr>
                        <a:t>Duputel et al., 2012</a:t>
                      </a:r>
                    </a:p>
                  </a:txBody>
                  <a:tcPr marL="5392" marR="5392" marT="5392" marB="5392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7559738"/>
                  </a:ext>
                </a:extLst>
              </a:tr>
              <a:tr h="253424">
                <a:tc>
                  <a:txBody>
                    <a:bodyPr/>
                    <a:lstStyle/>
                    <a:p>
                      <a:pPr algn="l" fontAlgn="t"/>
                      <a:r>
                        <a:rPr lang="en-ID" sz="1200">
                          <a:effectLst/>
                        </a:rPr>
                        <a:t>5.</a:t>
                      </a:r>
                    </a:p>
                  </a:txBody>
                  <a:tcPr marL="5392" marR="5392" marT="5392" marB="5392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D" sz="1200">
                          <a:effectLst/>
                        </a:rPr>
                        <a:t>9.0</a:t>
                      </a:r>
                    </a:p>
                  </a:txBody>
                  <a:tcPr marL="5392" marR="5392" marT="5392" marB="5392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 u="sng">
                          <a:solidFill>
                            <a:srgbClr val="1D5AAB"/>
                          </a:solidFill>
                          <a:effectLst/>
                          <a:hlinkClick r:id="rId6"/>
                        </a:rPr>
                        <a:t>Off the East Coast of the Kamchatka Peninsula, Russia</a:t>
                      </a:r>
                      <a:endParaRPr lang="en-US" sz="1200">
                        <a:effectLst/>
                      </a:endParaRPr>
                    </a:p>
                  </a:txBody>
                  <a:tcPr marL="5392" marR="5392" marT="5392" marB="5392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D" sz="1200">
                          <a:effectLst/>
                        </a:rPr>
                        <a:t>Kamchatka, Russia</a:t>
                      </a:r>
                    </a:p>
                  </a:txBody>
                  <a:tcPr marL="5392" marR="5392" marT="5392" marB="5392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D" sz="1200">
                          <a:effectLst/>
                        </a:rPr>
                        <a:t>1952-11-04</a:t>
                      </a:r>
                    </a:p>
                  </a:txBody>
                  <a:tcPr marL="5392" marR="5392" marT="5392" marB="5392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D" sz="1200">
                          <a:effectLst/>
                        </a:rPr>
                        <a:t>16:58</a:t>
                      </a:r>
                    </a:p>
                  </a:txBody>
                  <a:tcPr marL="5392" marR="5392" marT="5392" marB="5392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D" sz="1200">
                          <a:effectLst/>
                        </a:rPr>
                        <a:t>52.62°N</a:t>
                      </a:r>
                    </a:p>
                  </a:txBody>
                  <a:tcPr marL="5392" marR="5392" marT="5392" marB="5392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D" sz="1200">
                          <a:effectLst/>
                        </a:rPr>
                        <a:t>159.78°E</a:t>
                      </a:r>
                    </a:p>
                  </a:txBody>
                  <a:tcPr marL="5392" marR="5392" marT="5392" marB="5392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D" sz="1200">
                          <a:effectLst/>
                        </a:rPr>
                        <a:t>Kanamori, 1976</a:t>
                      </a:r>
                    </a:p>
                  </a:txBody>
                  <a:tcPr marL="5392" marR="5392" marT="5392" marB="5392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6645120"/>
                  </a:ext>
                </a:extLst>
              </a:tr>
              <a:tr h="132104">
                <a:tc>
                  <a:txBody>
                    <a:bodyPr/>
                    <a:lstStyle/>
                    <a:p>
                      <a:pPr algn="l" fontAlgn="t"/>
                      <a:r>
                        <a:rPr lang="en-ID" sz="1200">
                          <a:effectLst/>
                        </a:rPr>
                        <a:t>6.</a:t>
                      </a:r>
                    </a:p>
                  </a:txBody>
                  <a:tcPr marL="5392" marR="5392" marT="5392" marB="5392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D" sz="1200">
                          <a:effectLst/>
                        </a:rPr>
                        <a:t>8.8</a:t>
                      </a:r>
                    </a:p>
                  </a:txBody>
                  <a:tcPr marL="5392" marR="5392" marT="5392" marB="5392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D" sz="1200" u="sng">
                          <a:solidFill>
                            <a:srgbClr val="1D5AAB"/>
                          </a:solidFill>
                          <a:effectLst/>
                          <a:hlinkClick r:id="rId7"/>
                        </a:rPr>
                        <a:t>Offshore Bio-Bio, Chile</a:t>
                      </a:r>
                      <a:endParaRPr lang="en-ID" sz="1200">
                        <a:effectLst/>
                      </a:endParaRPr>
                    </a:p>
                  </a:txBody>
                  <a:tcPr marL="5392" marR="5392" marT="5392" marB="5392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D" sz="1200">
                          <a:effectLst/>
                        </a:rPr>
                        <a:t>Maule Earthquake</a:t>
                      </a:r>
                    </a:p>
                  </a:txBody>
                  <a:tcPr marL="5392" marR="5392" marT="5392" marB="5392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D" sz="1200">
                          <a:effectLst/>
                        </a:rPr>
                        <a:t>2010-02-27</a:t>
                      </a:r>
                    </a:p>
                  </a:txBody>
                  <a:tcPr marL="5392" marR="5392" marT="5392" marB="5392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D" sz="1200">
                          <a:effectLst/>
                        </a:rPr>
                        <a:t>06:34</a:t>
                      </a:r>
                    </a:p>
                  </a:txBody>
                  <a:tcPr marL="5392" marR="5392" marT="5392" marB="5392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D" sz="1200">
                          <a:effectLst/>
                        </a:rPr>
                        <a:t>36.12°S</a:t>
                      </a:r>
                    </a:p>
                  </a:txBody>
                  <a:tcPr marL="5392" marR="5392" marT="5392" marB="5392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D" sz="1200">
                          <a:effectLst/>
                        </a:rPr>
                        <a:t>72.90°W</a:t>
                      </a:r>
                    </a:p>
                  </a:txBody>
                  <a:tcPr marL="5392" marR="5392" marT="5392" marB="5392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D" sz="1200">
                          <a:effectLst/>
                        </a:rPr>
                        <a:t>Duputel et al., 2012</a:t>
                      </a:r>
                    </a:p>
                  </a:txBody>
                  <a:tcPr marL="5392" marR="5392" marT="5392" marB="5392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0120657"/>
                  </a:ext>
                </a:extLst>
              </a:tr>
              <a:tr h="180632">
                <a:tc>
                  <a:txBody>
                    <a:bodyPr/>
                    <a:lstStyle/>
                    <a:p>
                      <a:pPr algn="l" fontAlgn="t"/>
                      <a:r>
                        <a:rPr lang="en-ID" sz="1200">
                          <a:effectLst/>
                        </a:rPr>
                        <a:t>7.</a:t>
                      </a:r>
                    </a:p>
                  </a:txBody>
                  <a:tcPr marL="5392" marR="5392" marT="5392" marB="5392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D" sz="1200">
                          <a:effectLst/>
                        </a:rPr>
                        <a:t>8.8</a:t>
                      </a:r>
                    </a:p>
                  </a:txBody>
                  <a:tcPr marL="5392" marR="5392" marT="5392" marB="5392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 u="sng">
                          <a:solidFill>
                            <a:srgbClr val="1D5AAB"/>
                          </a:solidFill>
                          <a:effectLst/>
                          <a:hlinkClick r:id="rId8"/>
                        </a:rPr>
                        <a:t>Near the Coast of Ecuador</a:t>
                      </a:r>
                      <a:endParaRPr lang="en-US" sz="1200">
                        <a:effectLst/>
                      </a:endParaRPr>
                    </a:p>
                  </a:txBody>
                  <a:tcPr marL="5392" marR="5392" marT="5392" marB="5392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D" sz="1200">
                          <a:effectLst/>
                        </a:rPr>
                        <a:t>1906 Ecuador–Colombia Earthquake</a:t>
                      </a:r>
                    </a:p>
                  </a:txBody>
                  <a:tcPr marL="5392" marR="5392" marT="5392" marB="5392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D" sz="1200">
                          <a:effectLst/>
                        </a:rPr>
                        <a:t>1906-01-31</a:t>
                      </a:r>
                    </a:p>
                  </a:txBody>
                  <a:tcPr marL="5392" marR="5392" marT="5392" marB="5392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D" sz="1200">
                          <a:effectLst/>
                        </a:rPr>
                        <a:t>15:36</a:t>
                      </a:r>
                    </a:p>
                  </a:txBody>
                  <a:tcPr marL="5392" marR="5392" marT="5392" marB="5392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D" sz="1200">
                          <a:effectLst/>
                        </a:rPr>
                        <a:t>0.96°N</a:t>
                      </a:r>
                    </a:p>
                  </a:txBody>
                  <a:tcPr marL="5392" marR="5392" marT="5392" marB="5392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D" sz="1200">
                          <a:effectLst/>
                        </a:rPr>
                        <a:t>79.37°W</a:t>
                      </a:r>
                    </a:p>
                  </a:txBody>
                  <a:tcPr marL="5392" marR="5392" marT="5392" marB="5392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D" sz="1200">
                          <a:effectLst/>
                        </a:rPr>
                        <a:t>Kanamori, 1977</a:t>
                      </a:r>
                    </a:p>
                  </a:txBody>
                  <a:tcPr marL="5392" marR="5392" marT="5392" marB="5392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4082460"/>
                  </a:ext>
                </a:extLst>
              </a:tr>
              <a:tr h="204896">
                <a:tc>
                  <a:txBody>
                    <a:bodyPr/>
                    <a:lstStyle/>
                    <a:p>
                      <a:pPr algn="l" fontAlgn="t"/>
                      <a:r>
                        <a:rPr lang="en-ID" sz="1200">
                          <a:effectLst/>
                        </a:rPr>
                        <a:t>8.</a:t>
                      </a:r>
                    </a:p>
                  </a:txBody>
                  <a:tcPr marL="5392" marR="5392" marT="5392" marB="5392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D" sz="1200">
                          <a:effectLst/>
                        </a:rPr>
                        <a:t>8.7</a:t>
                      </a:r>
                    </a:p>
                  </a:txBody>
                  <a:tcPr marL="5392" marR="5392" marT="5392" marB="5392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sv-SE" sz="1200" u="sng">
                          <a:solidFill>
                            <a:srgbClr val="1D5AAB"/>
                          </a:solidFill>
                          <a:effectLst/>
                          <a:hlinkClick r:id="rId9"/>
                        </a:rPr>
                        <a:t>Rat Islands, Aleutian Islands, Alaska</a:t>
                      </a:r>
                      <a:endParaRPr lang="sv-SE" sz="1200">
                        <a:effectLst/>
                      </a:endParaRPr>
                    </a:p>
                  </a:txBody>
                  <a:tcPr marL="5392" marR="5392" marT="5392" marB="5392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D" sz="1200">
                          <a:effectLst/>
                        </a:rPr>
                        <a:t>Rat Islands Earthquake</a:t>
                      </a:r>
                    </a:p>
                  </a:txBody>
                  <a:tcPr marL="5392" marR="5392" marT="5392" marB="5392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D" sz="1200">
                          <a:effectLst/>
                        </a:rPr>
                        <a:t>1965-02-04</a:t>
                      </a:r>
                    </a:p>
                  </a:txBody>
                  <a:tcPr marL="5392" marR="5392" marT="5392" marB="5392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D" sz="1200">
                          <a:effectLst/>
                        </a:rPr>
                        <a:t>05:01</a:t>
                      </a:r>
                    </a:p>
                  </a:txBody>
                  <a:tcPr marL="5392" marR="5392" marT="5392" marB="5392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D" sz="1200">
                          <a:effectLst/>
                        </a:rPr>
                        <a:t>51.25°N</a:t>
                      </a:r>
                    </a:p>
                  </a:txBody>
                  <a:tcPr marL="5392" marR="5392" marT="5392" marB="5392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D" sz="1200">
                          <a:effectLst/>
                        </a:rPr>
                        <a:t>178.72°E</a:t>
                      </a:r>
                    </a:p>
                  </a:txBody>
                  <a:tcPr marL="5392" marR="5392" marT="5392" marB="5392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D" sz="1200">
                          <a:effectLst/>
                        </a:rPr>
                        <a:t>Kanamori &amp; Anderson, 1975</a:t>
                      </a:r>
                    </a:p>
                  </a:txBody>
                  <a:tcPr marL="5392" marR="5392" marT="5392" marB="5392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124934"/>
                  </a:ext>
                </a:extLst>
              </a:tr>
              <a:tr h="204896">
                <a:tc>
                  <a:txBody>
                    <a:bodyPr/>
                    <a:lstStyle/>
                    <a:p>
                      <a:pPr algn="l" fontAlgn="t"/>
                      <a:r>
                        <a:rPr lang="en-ID" sz="1200">
                          <a:effectLst/>
                        </a:rPr>
                        <a:t>9.</a:t>
                      </a:r>
                    </a:p>
                  </a:txBody>
                  <a:tcPr marL="5392" marR="5392" marT="5392" marB="5392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D" sz="1200">
                          <a:effectLst/>
                        </a:rPr>
                        <a:t>8.6</a:t>
                      </a:r>
                    </a:p>
                  </a:txBody>
                  <a:tcPr marL="5392" marR="5392" marT="5392" marB="5392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D" sz="1200" u="sng">
                          <a:solidFill>
                            <a:srgbClr val="1D5AAB"/>
                          </a:solidFill>
                          <a:effectLst/>
                          <a:hlinkClick r:id="rId10"/>
                        </a:rPr>
                        <a:t>Eastern Xizang-India border region</a:t>
                      </a:r>
                      <a:endParaRPr lang="en-ID" sz="1200">
                        <a:effectLst/>
                      </a:endParaRPr>
                    </a:p>
                  </a:txBody>
                  <a:tcPr marL="5392" marR="5392" marT="5392" marB="5392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D" sz="1200">
                          <a:effectLst/>
                        </a:rPr>
                        <a:t>Assam, Tibet</a:t>
                      </a:r>
                    </a:p>
                  </a:txBody>
                  <a:tcPr marL="5392" marR="5392" marT="5392" marB="5392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D" sz="1200">
                          <a:effectLst/>
                        </a:rPr>
                        <a:t>1950-08-15</a:t>
                      </a:r>
                    </a:p>
                  </a:txBody>
                  <a:tcPr marL="5392" marR="5392" marT="5392" marB="5392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D" sz="1200">
                          <a:effectLst/>
                        </a:rPr>
                        <a:t>14:09</a:t>
                      </a:r>
                    </a:p>
                  </a:txBody>
                  <a:tcPr marL="5392" marR="5392" marT="5392" marB="5392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D" sz="1200">
                          <a:effectLst/>
                        </a:rPr>
                        <a:t>28.36°N</a:t>
                      </a:r>
                    </a:p>
                  </a:txBody>
                  <a:tcPr marL="5392" marR="5392" marT="5392" marB="5392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D" sz="1200">
                          <a:effectLst/>
                        </a:rPr>
                        <a:t>96.45°E</a:t>
                      </a:r>
                    </a:p>
                  </a:txBody>
                  <a:tcPr marL="5392" marR="5392" marT="5392" marB="5392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D" sz="1200">
                          <a:effectLst/>
                        </a:rPr>
                        <a:t>Kanamori, 1977</a:t>
                      </a:r>
                    </a:p>
                  </a:txBody>
                  <a:tcPr marL="5392" marR="5392" marT="5392" marB="5392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8780434"/>
                  </a:ext>
                </a:extLst>
              </a:tr>
              <a:tr h="229160">
                <a:tc>
                  <a:txBody>
                    <a:bodyPr/>
                    <a:lstStyle/>
                    <a:p>
                      <a:pPr algn="l" fontAlgn="t"/>
                      <a:r>
                        <a:rPr lang="en-ID" sz="1200">
                          <a:effectLst/>
                        </a:rPr>
                        <a:t>10.</a:t>
                      </a:r>
                    </a:p>
                  </a:txBody>
                  <a:tcPr marL="5392" marR="5392" marT="5392" marB="5392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D" sz="1200">
                          <a:effectLst/>
                        </a:rPr>
                        <a:t>8.6</a:t>
                      </a:r>
                    </a:p>
                  </a:txBody>
                  <a:tcPr marL="5392" marR="5392" marT="5392" marB="5392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 u="sng">
                          <a:solidFill>
                            <a:srgbClr val="1D5AAB"/>
                          </a:solidFill>
                          <a:effectLst/>
                          <a:hlinkClick r:id="rId11"/>
                        </a:rPr>
                        <a:t>Off the West Coast of Northern Sumatra</a:t>
                      </a:r>
                      <a:endParaRPr lang="en-US" sz="1200">
                        <a:effectLst/>
                      </a:endParaRPr>
                    </a:p>
                  </a:txBody>
                  <a:tcPr marL="5392" marR="5392" marT="5392" marB="5392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D" sz="1200">
                          <a:effectLst/>
                        </a:rPr>
                        <a:t> </a:t>
                      </a:r>
                    </a:p>
                  </a:txBody>
                  <a:tcPr marL="5392" marR="5392" marT="5392" marB="5392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D" sz="1200">
                          <a:effectLst/>
                        </a:rPr>
                        <a:t>2012-04-11</a:t>
                      </a:r>
                    </a:p>
                  </a:txBody>
                  <a:tcPr marL="5392" marR="5392" marT="5392" marB="5392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D" sz="1200">
                          <a:effectLst/>
                        </a:rPr>
                        <a:t>08:39</a:t>
                      </a:r>
                    </a:p>
                  </a:txBody>
                  <a:tcPr marL="5392" marR="5392" marT="5392" marB="5392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D" sz="1200">
                          <a:effectLst/>
                        </a:rPr>
                        <a:t>2.33°N</a:t>
                      </a:r>
                    </a:p>
                  </a:txBody>
                  <a:tcPr marL="5392" marR="5392" marT="5392" marB="5392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D" sz="1200">
                          <a:effectLst/>
                        </a:rPr>
                        <a:t>93.06°E</a:t>
                      </a:r>
                    </a:p>
                  </a:txBody>
                  <a:tcPr marL="5392" marR="5392" marT="5392" marB="5392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D" sz="1200">
                          <a:effectLst/>
                        </a:rPr>
                        <a:t>Duputel et al., 2012</a:t>
                      </a:r>
                    </a:p>
                  </a:txBody>
                  <a:tcPr marL="5392" marR="5392" marT="5392" marB="5392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2711207"/>
                  </a:ext>
                </a:extLst>
              </a:tr>
              <a:tr h="156368">
                <a:tc>
                  <a:txBody>
                    <a:bodyPr/>
                    <a:lstStyle/>
                    <a:p>
                      <a:pPr algn="l" fontAlgn="t"/>
                      <a:r>
                        <a:rPr lang="en-ID" sz="1200">
                          <a:effectLst/>
                        </a:rPr>
                        <a:t>11.</a:t>
                      </a:r>
                    </a:p>
                  </a:txBody>
                  <a:tcPr marL="5392" marR="5392" marT="5392" marB="5392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D" sz="1200">
                          <a:effectLst/>
                        </a:rPr>
                        <a:t>8.6</a:t>
                      </a:r>
                    </a:p>
                  </a:txBody>
                  <a:tcPr marL="5392" marR="5392" marT="5392" marB="5392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D" sz="1200" u="sng">
                          <a:solidFill>
                            <a:srgbClr val="1D5AAB"/>
                          </a:solidFill>
                          <a:effectLst/>
                          <a:hlinkClick r:id="rId12"/>
                        </a:rPr>
                        <a:t>Northern Sumatra, Indonesia</a:t>
                      </a:r>
                      <a:endParaRPr lang="en-ID" sz="1200">
                        <a:effectLst/>
                      </a:endParaRPr>
                    </a:p>
                  </a:txBody>
                  <a:tcPr marL="5392" marR="5392" marT="5392" marB="5392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D" sz="1200">
                          <a:effectLst/>
                        </a:rPr>
                        <a:t>Nias Earthquake</a:t>
                      </a:r>
                    </a:p>
                  </a:txBody>
                  <a:tcPr marL="5392" marR="5392" marT="5392" marB="5392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D" sz="1200">
                          <a:effectLst/>
                        </a:rPr>
                        <a:t>2005-03-28</a:t>
                      </a:r>
                    </a:p>
                  </a:txBody>
                  <a:tcPr marL="5392" marR="5392" marT="5392" marB="5392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D" sz="1200">
                          <a:effectLst/>
                        </a:rPr>
                        <a:t>16:10</a:t>
                      </a:r>
                    </a:p>
                  </a:txBody>
                  <a:tcPr marL="5392" marR="5392" marT="5392" marB="5392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D" sz="1200">
                          <a:effectLst/>
                        </a:rPr>
                        <a:t>2.09°N</a:t>
                      </a:r>
                    </a:p>
                  </a:txBody>
                  <a:tcPr marL="5392" marR="5392" marT="5392" marB="5392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D" sz="1200">
                          <a:effectLst/>
                        </a:rPr>
                        <a:t>97.11°E</a:t>
                      </a:r>
                    </a:p>
                  </a:txBody>
                  <a:tcPr marL="5392" marR="5392" marT="5392" marB="5392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D" sz="1200">
                          <a:effectLst/>
                        </a:rPr>
                        <a:t>NEIC</a:t>
                      </a:r>
                    </a:p>
                  </a:txBody>
                  <a:tcPr marL="5392" marR="5392" marT="5392" marB="5392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9708804"/>
                  </a:ext>
                </a:extLst>
              </a:tr>
              <a:tr h="229160">
                <a:tc>
                  <a:txBody>
                    <a:bodyPr/>
                    <a:lstStyle/>
                    <a:p>
                      <a:pPr algn="l" fontAlgn="t"/>
                      <a:r>
                        <a:rPr lang="en-ID" sz="1200">
                          <a:effectLst/>
                        </a:rPr>
                        <a:t>12.</a:t>
                      </a:r>
                    </a:p>
                  </a:txBody>
                  <a:tcPr marL="5392" marR="5392" marT="5392" marB="5392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D" sz="1200">
                          <a:effectLst/>
                        </a:rPr>
                        <a:t>8.6</a:t>
                      </a:r>
                    </a:p>
                  </a:txBody>
                  <a:tcPr marL="5392" marR="5392" marT="5392" marB="5392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D" sz="1200" u="sng">
                          <a:solidFill>
                            <a:srgbClr val="1D5AAB"/>
                          </a:solidFill>
                          <a:effectLst/>
                          <a:hlinkClick r:id="rId13"/>
                        </a:rPr>
                        <a:t>Andrean of Islands, Aleutian Islands, Alaska</a:t>
                      </a:r>
                      <a:endParaRPr lang="en-ID" sz="1200">
                        <a:effectLst/>
                      </a:endParaRPr>
                    </a:p>
                  </a:txBody>
                  <a:tcPr marL="5392" marR="5392" marT="5392" marB="5392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D" sz="1200">
                          <a:effectLst/>
                        </a:rPr>
                        <a:t> </a:t>
                      </a:r>
                    </a:p>
                  </a:txBody>
                  <a:tcPr marL="5392" marR="5392" marT="5392" marB="5392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D" sz="1200">
                          <a:effectLst/>
                        </a:rPr>
                        <a:t>1957-03-09</a:t>
                      </a:r>
                    </a:p>
                  </a:txBody>
                  <a:tcPr marL="5392" marR="5392" marT="5392" marB="5392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D" sz="1200">
                          <a:effectLst/>
                        </a:rPr>
                        <a:t>14:23</a:t>
                      </a:r>
                    </a:p>
                  </a:txBody>
                  <a:tcPr marL="5392" marR="5392" marT="5392" marB="5392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D" sz="1200">
                          <a:effectLst/>
                        </a:rPr>
                        <a:t>51.50°N</a:t>
                      </a:r>
                    </a:p>
                  </a:txBody>
                  <a:tcPr marL="5392" marR="5392" marT="5392" marB="5392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D" sz="1200">
                          <a:effectLst/>
                        </a:rPr>
                        <a:t>175.63°W</a:t>
                      </a:r>
                    </a:p>
                  </a:txBody>
                  <a:tcPr marL="5392" marR="5392" marT="5392" marB="5392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D" sz="1200">
                          <a:effectLst/>
                        </a:rPr>
                        <a:t>Johnson et al., 1994</a:t>
                      </a:r>
                    </a:p>
                  </a:txBody>
                  <a:tcPr marL="5392" marR="5392" marT="5392" marB="5392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3540642"/>
                  </a:ext>
                </a:extLst>
              </a:tr>
              <a:tr h="180632">
                <a:tc>
                  <a:txBody>
                    <a:bodyPr/>
                    <a:lstStyle/>
                    <a:p>
                      <a:pPr algn="l" fontAlgn="t"/>
                      <a:r>
                        <a:rPr lang="en-ID" sz="1200">
                          <a:effectLst/>
                        </a:rPr>
                        <a:t>13.</a:t>
                      </a:r>
                    </a:p>
                  </a:txBody>
                  <a:tcPr marL="5392" marR="5392" marT="5392" marB="5392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D" sz="1200">
                          <a:effectLst/>
                        </a:rPr>
                        <a:t>8.6</a:t>
                      </a:r>
                    </a:p>
                  </a:txBody>
                  <a:tcPr marL="5392" marR="5392" marT="5392" marB="5392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D" sz="1200" u="sng">
                          <a:solidFill>
                            <a:srgbClr val="1D5AAB"/>
                          </a:solidFill>
                          <a:effectLst/>
                          <a:hlinkClick r:id="rId14"/>
                        </a:rPr>
                        <a:t>South of Alaska</a:t>
                      </a:r>
                      <a:endParaRPr lang="en-ID" sz="1200">
                        <a:effectLst/>
                      </a:endParaRPr>
                    </a:p>
                  </a:txBody>
                  <a:tcPr marL="5392" marR="5392" marT="5392" marB="5392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D" sz="1200">
                          <a:effectLst/>
                        </a:rPr>
                        <a:t>Unimak Island Earthquake, Alaska</a:t>
                      </a:r>
                    </a:p>
                  </a:txBody>
                  <a:tcPr marL="5392" marR="5392" marT="5392" marB="5392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D" sz="1200">
                          <a:effectLst/>
                        </a:rPr>
                        <a:t>1946-04-01</a:t>
                      </a:r>
                    </a:p>
                  </a:txBody>
                  <a:tcPr marL="5392" marR="5392" marT="5392" marB="5392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D" sz="1200">
                          <a:effectLst/>
                        </a:rPr>
                        <a:t>12:29</a:t>
                      </a:r>
                    </a:p>
                  </a:txBody>
                  <a:tcPr marL="5392" marR="5392" marT="5392" marB="5392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D" sz="1200">
                          <a:effectLst/>
                        </a:rPr>
                        <a:t>53.49°N</a:t>
                      </a:r>
                    </a:p>
                  </a:txBody>
                  <a:tcPr marL="5392" marR="5392" marT="5392" marB="5392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D" sz="1200">
                          <a:effectLst/>
                        </a:rPr>
                        <a:t>162.83°W</a:t>
                      </a:r>
                    </a:p>
                  </a:txBody>
                  <a:tcPr marL="5392" marR="5392" marT="5392" marB="5392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D" sz="1200">
                          <a:effectLst/>
                        </a:rPr>
                        <a:t>Lopez &amp; Okal, 2006</a:t>
                      </a:r>
                    </a:p>
                  </a:txBody>
                  <a:tcPr marL="5392" marR="5392" marT="5392" marB="5392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1585824"/>
                  </a:ext>
                </a:extLst>
              </a:tr>
              <a:tr h="132104">
                <a:tc>
                  <a:txBody>
                    <a:bodyPr/>
                    <a:lstStyle/>
                    <a:p>
                      <a:pPr algn="l" fontAlgn="t"/>
                      <a:r>
                        <a:rPr lang="en-ID" sz="1200">
                          <a:effectLst/>
                        </a:rPr>
                        <a:t>14.</a:t>
                      </a:r>
                    </a:p>
                  </a:txBody>
                  <a:tcPr marL="5392" marR="5392" marT="5392" marB="5392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D" sz="1200">
                          <a:effectLst/>
                        </a:rPr>
                        <a:t>8.5</a:t>
                      </a:r>
                    </a:p>
                  </a:txBody>
                  <a:tcPr marL="5392" marR="5392" marT="5392" marB="5392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D" sz="1200" u="sng">
                          <a:solidFill>
                            <a:srgbClr val="1D5AAB"/>
                          </a:solidFill>
                          <a:effectLst/>
                          <a:hlinkClick r:id="rId15"/>
                        </a:rPr>
                        <a:t>Banda Sea</a:t>
                      </a:r>
                      <a:endParaRPr lang="en-ID" sz="1200">
                        <a:effectLst/>
                      </a:endParaRPr>
                    </a:p>
                  </a:txBody>
                  <a:tcPr marL="5392" marR="5392" marT="5392" marB="5392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D" sz="1200">
                          <a:effectLst/>
                        </a:rPr>
                        <a:t> </a:t>
                      </a:r>
                    </a:p>
                  </a:txBody>
                  <a:tcPr marL="5392" marR="5392" marT="5392" marB="5392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D" sz="1200">
                          <a:effectLst/>
                        </a:rPr>
                        <a:t>1938-02-01</a:t>
                      </a:r>
                    </a:p>
                  </a:txBody>
                  <a:tcPr marL="5392" marR="5392" marT="5392" marB="5392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D" sz="1200">
                          <a:effectLst/>
                        </a:rPr>
                        <a:t>19:04</a:t>
                      </a:r>
                    </a:p>
                  </a:txBody>
                  <a:tcPr marL="5392" marR="5392" marT="5392" marB="5392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D" sz="1200">
                          <a:effectLst/>
                        </a:rPr>
                        <a:t>5.05°S</a:t>
                      </a:r>
                    </a:p>
                  </a:txBody>
                  <a:tcPr marL="5392" marR="5392" marT="5392" marB="5392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D" sz="1200">
                          <a:effectLst/>
                        </a:rPr>
                        <a:t>131.61°E</a:t>
                      </a:r>
                    </a:p>
                  </a:txBody>
                  <a:tcPr marL="5392" marR="5392" marT="5392" marB="5392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D" sz="1200">
                          <a:effectLst/>
                        </a:rPr>
                        <a:t>Okal &amp; Reymond, 2003</a:t>
                      </a:r>
                    </a:p>
                  </a:txBody>
                  <a:tcPr marL="5392" marR="5392" marT="5392" marB="5392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6118222"/>
                  </a:ext>
                </a:extLst>
              </a:tr>
              <a:tr h="132104">
                <a:tc>
                  <a:txBody>
                    <a:bodyPr/>
                    <a:lstStyle/>
                    <a:p>
                      <a:pPr algn="l" fontAlgn="t"/>
                      <a:r>
                        <a:rPr lang="en-ID" sz="1200">
                          <a:effectLst/>
                        </a:rPr>
                        <a:t>15.</a:t>
                      </a:r>
                    </a:p>
                  </a:txBody>
                  <a:tcPr marL="5392" marR="5392" marT="5392" marB="5392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D" sz="1200">
                          <a:effectLst/>
                        </a:rPr>
                        <a:t>8.5</a:t>
                      </a:r>
                    </a:p>
                  </a:txBody>
                  <a:tcPr marL="5392" marR="5392" marT="5392" marB="5392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D" sz="1200" u="sng">
                          <a:solidFill>
                            <a:srgbClr val="1D5AAB"/>
                          </a:solidFill>
                          <a:effectLst/>
                          <a:hlinkClick r:id="rId16"/>
                        </a:rPr>
                        <a:t>Atacama, Chile</a:t>
                      </a:r>
                      <a:endParaRPr lang="en-ID" sz="1200">
                        <a:effectLst/>
                      </a:endParaRPr>
                    </a:p>
                  </a:txBody>
                  <a:tcPr marL="5392" marR="5392" marT="5392" marB="5392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D" sz="1200">
                          <a:effectLst/>
                        </a:rPr>
                        <a:t>Chile-Argentina Border</a:t>
                      </a:r>
                    </a:p>
                  </a:txBody>
                  <a:tcPr marL="5392" marR="5392" marT="5392" marB="5392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D" sz="1200">
                          <a:effectLst/>
                        </a:rPr>
                        <a:t>1922-11-11</a:t>
                      </a:r>
                    </a:p>
                  </a:txBody>
                  <a:tcPr marL="5392" marR="5392" marT="5392" marB="5392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D" sz="1200">
                          <a:effectLst/>
                        </a:rPr>
                        <a:t>04:33</a:t>
                      </a:r>
                    </a:p>
                  </a:txBody>
                  <a:tcPr marL="5392" marR="5392" marT="5392" marB="5392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D" sz="1200">
                          <a:effectLst/>
                        </a:rPr>
                        <a:t>28.29°S</a:t>
                      </a:r>
                    </a:p>
                  </a:txBody>
                  <a:tcPr marL="5392" marR="5392" marT="5392" marB="5392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D" sz="1200">
                          <a:effectLst/>
                        </a:rPr>
                        <a:t>69.85°W</a:t>
                      </a:r>
                    </a:p>
                  </a:txBody>
                  <a:tcPr marL="5392" marR="5392" marT="5392" marB="5392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D" sz="1200">
                          <a:effectLst/>
                        </a:rPr>
                        <a:t>Kanamori, 1977</a:t>
                      </a:r>
                    </a:p>
                  </a:txBody>
                  <a:tcPr marL="5392" marR="5392" marT="5392" marB="5392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3701343"/>
                  </a:ext>
                </a:extLst>
              </a:tr>
              <a:tr h="156368">
                <a:tc>
                  <a:txBody>
                    <a:bodyPr/>
                    <a:lstStyle/>
                    <a:p>
                      <a:pPr algn="l" fontAlgn="t"/>
                      <a:r>
                        <a:rPr lang="en-ID" sz="1200">
                          <a:effectLst/>
                        </a:rPr>
                        <a:t>16.</a:t>
                      </a:r>
                    </a:p>
                  </a:txBody>
                  <a:tcPr marL="5392" marR="5392" marT="5392" marB="5392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D" sz="1200">
                          <a:effectLst/>
                        </a:rPr>
                        <a:t>8.5</a:t>
                      </a:r>
                    </a:p>
                  </a:txBody>
                  <a:tcPr marL="5392" marR="5392" marT="5392" marB="5392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D" sz="1200" u="sng">
                          <a:solidFill>
                            <a:srgbClr val="1D5AAB"/>
                          </a:solidFill>
                          <a:effectLst/>
                          <a:hlinkClick r:id="rId17"/>
                        </a:rPr>
                        <a:t>Kuril Islands</a:t>
                      </a:r>
                      <a:endParaRPr lang="en-ID" sz="1200">
                        <a:effectLst/>
                      </a:endParaRPr>
                    </a:p>
                  </a:txBody>
                  <a:tcPr marL="5392" marR="5392" marT="5392" marB="5392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D" sz="1200">
                          <a:effectLst/>
                        </a:rPr>
                        <a:t> </a:t>
                      </a:r>
                    </a:p>
                  </a:txBody>
                  <a:tcPr marL="5392" marR="5392" marT="5392" marB="5392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D" sz="1200">
                          <a:effectLst/>
                        </a:rPr>
                        <a:t>1963-10-13</a:t>
                      </a:r>
                    </a:p>
                  </a:txBody>
                  <a:tcPr marL="5392" marR="5392" marT="5392" marB="5392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D" sz="1200">
                          <a:effectLst/>
                        </a:rPr>
                        <a:t>05:18</a:t>
                      </a:r>
                    </a:p>
                  </a:txBody>
                  <a:tcPr marL="5392" marR="5392" marT="5392" marB="5392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D" sz="1200">
                          <a:effectLst/>
                        </a:rPr>
                        <a:t>44.87°N</a:t>
                      </a:r>
                    </a:p>
                  </a:txBody>
                  <a:tcPr marL="5392" marR="5392" marT="5392" marB="5392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D" sz="1200">
                          <a:effectLst/>
                        </a:rPr>
                        <a:t>149.48°E</a:t>
                      </a:r>
                    </a:p>
                  </a:txBody>
                  <a:tcPr marL="5392" marR="5392" marT="5392" marB="5392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D" sz="1200">
                          <a:effectLst/>
                        </a:rPr>
                        <a:t>Kanamori &amp; Anderson, 1975</a:t>
                      </a:r>
                    </a:p>
                  </a:txBody>
                  <a:tcPr marL="5392" marR="5392" marT="5392" marB="5392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5118717"/>
                  </a:ext>
                </a:extLst>
              </a:tr>
              <a:tr h="253424">
                <a:tc>
                  <a:txBody>
                    <a:bodyPr/>
                    <a:lstStyle/>
                    <a:p>
                      <a:pPr algn="l" fontAlgn="t"/>
                      <a:r>
                        <a:rPr lang="en-ID" sz="1200">
                          <a:effectLst/>
                        </a:rPr>
                        <a:t>17.</a:t>
                      </a:r>
                    </a:p>
                  </a:txBody>
                  <a:tcPr marL="5392" marR="5392" marT="5392" marB="5392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D" sz="1200">
                          <a:effectLst/>
                        </a:rPr>
                        <a:t>8.4</a:t>
                      </a:r>
                    </a:p>
                  </a:txBody>
                  <a:tcPr marL="5392" marR="5392" marT="5392" marB="5392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 u="sng">
                          <a:solidFill>
                            <a:srgbClr val="1D5AAB"/>
                          </a:solidFill>
                          <a:effectLst/>
                          <a:hlinkClick r:id="rId18"/>
                        </a:rPr>
                        <a:t>Near the East Coast of Kamchatka Peninsula, Russia</a:t>
                      </a:r>
                      <a:endParaRPr lang="en-US" sz="1200">
                        <a:effectLst/>
                      </a:endParaRPr>
                    </a:p>
                  </a:txBody>
                  <a:tcPr marL="5392" marR="5392" marT="5392" marB="5392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D" sz="1200">
                          <a:effectLst/>
                        </a:rPr>
                        <a:t>Kamchatka, Russia</a:t>
                      </a:r>
                    </a:p>
                  </a:txBody>
                  <a:tcPr marL="5392" marR="5392" marT="5392" marB="5392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D" sz="1200">
                          <a:effectLst/>
                        </a:rPr>
                        <a:t>1923-02-03</a:t>
                      </a:r>
                    </a:p>
                  </a:txBody>
                  <a:tcPr marL="5392" marR="5392" marT="5392" marB="5392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D" sz="1200">
                          <a:effectLst/>
                        </a:rPr>
                        <a:t>16:02</a:t>
                      </a:r>
                    </a:p>
                  </a:txBody>
                  <a:tcPr marL="5392" marR="5392" marT="5392" marB="5392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D" sz="1200">
                          <a:effectLst/>
                        </a:rPr>
                        <a:t>54.49°N</a:t>
                      </a:r>
                    </a:p>
                  </a:txBody>
                  <a:tcPr marL="5392" marR="5392" marT="5392" marB="5392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D" sz="1200">
                          <a:effectLst/>
                        </a:rPr>
                        <a:t>160.47°E</a:t>
                      </a:r>
                    </a:p>
                  </a:txBody>
                  <a:tcPr marL="5392" marR="5392" marT="5392" marB="5392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D" sz="1200">
                          <a:effectLst/>
                        </a:rPr>
                        <a:t>Okal, 1992</a:t>
                      </a:r>
                    </a:p>
                  </a:txBody>
                  <a:tcPr marL="5392" marR="5392" marT="5392" marB="5392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1710332"/>
                  </a:ext>
                </a:extLst>
              </a:tr>
              <a:tr h="156368">
                <a:tc>
                  <a:txBody>
                    <a:bodyPr/>
                    <a:lstStyle/>
                    <a:p>
                      <a:pPr algn="l" fontAlgn="t"/>
                      <a:r>
                        <a:rPr lang="en-ID" sz="1200">
                          <a:effectLst/>
                        </a:rPr>
                        <a:t>18.</a:t>
                      </a:r>
                    </a:p>
                  </a:txBody>
                  <a:tcPr marL="5392" marR="5392" marT="5392" marB="5392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D" sz="1200">
                          <a:effectLst/>
                        </a:rPr>
                        <a:t>8.4</a:t>
                      </a:r>
                    </a:p>
                  </a:txBody>
                  <a:tcPr marL="5392" marR="5392" marT="5392" marB="5392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D" sz="1200" u="sng">
                          <a:solidFill>
                            <a:srgbClr val="1D5AAB"/>
                          </a:solidFill>
                          <a:effectLst/>
                          <a:hlinkClick r:id="rId19"/>
                        </a:rPr>
                        <a:t>Southern Sumatra, Indonesia</a:t>
                      </a:r>
                      <a:endParaRPr lang="en-ID" sz="1200">
                        <a:effectLst/>
                      </a:endParaRPr>
                    </a:p>
                  </a:txBody>
                  <a:tcPr marL="5392" marR="5392" marT="5392" marB="5392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D" sz="1200">
                          <a:effectLst/>
                        </a:rPr>
                        <a:t> </a:t>
                      </a:r>
                    </a:p>
                  </a:txBody>
                  <a:tcPr marL="5392" marR="5392" marT="5392" marB="5392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D" sz="1200">
                          <a:effectLst/>
                        </a:rPr>
                        <a:t>2007-09-12</a:t>
                      </a:r>
                    </a:p>
                  </a:txBody>
                  <a:tcPr marL="5392" marR="5392" marT="5392" marB="5392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D" sz="1200">
                          <a:effectLst/>
                        </a:rPr>
                        <a:t>11:10</a:t>
                      </a:r>
                    </a:p>
                  </a:txBody>
                  <a:tcPr marL="5392" marR="5392" marT="5392" marB="5392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D" sz="1200">
                          <a:effectLst/>
                        </a:rPr>
                        <a:t>4.44°S</a:t>
                      </a:r>
                    </a:p>
                  </a:txBody>
                  <a:tcPr marL="5392" marR="5392" marT="5392" marB="5392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D" sz="1200">
                          <a:effectLst/>
                        </a:rPr>
                        <a:t>101.37°E</a:t>
                      </a:r>
                    </a:p>
                  </a:txBody>
                  <a:tcPr marL="5392" marR="5392" marT="5392" marB="5392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D" sz="1200">
                          <a:effectLst/>
                        </a:rPr>
                        <a:t>NEIC</a:t>
                      </a:r>
                    </a:p>
                  </a:txBody>
                  <a:tcPr marL="5392" marR="5392" marT="5392" marB="5392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3291425"/>
                  </a:ext>
                </a:extLst>
              </a:tr>
              <a:tr h="180632">
                <a:tc>
                  <a:txBody>
                    <a:bodyPr/>
                    <a:lstStyle/>
                    <a:p>
                      <a:pPr algn="l" fontAlgn="t"/>
                      <a:r>
                        <a:rPr lang="en-ID" sz="1200">
                          <a:effectLst/>
                        </a:rPr>
                        <a:t>19.</a:t>
                      </a:r>
                    </a:p>
                  </a:txBody>
                  <a:tcPr marL="5392" marR="5392" marT="5392" marB="5392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D" sz="1200">
                          <a:effectLst/>
                        </a:rPr>
                        <a:t>8.4</a:t>
                      </a:r>
                    </a:p>
                  </a:txBody>
                  <a:tcPr marL="5392" marR="5392" marT="5392" marB="5392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 u="sng">
                          <a:solidFill>
                            <a:srgbClr val="1D5AAB"/>
                          </a:solidFill>
                          <a:effectLst/>
                          <a:hlinkClick r:id="rId20"/>
                        </a:rPr>
                        <a:t>Near the Coast of Southern Peru</a:t>
                      </a:r>
                      <a:endParaRPr lang="en-US" sz="1200">
                        <a:effectLst/>
                      </a:endParaRPr>
                    </a:p>
                  </a:txBody>
                  <a:tcPr marL="5392" marR="5392" marT="5392" marB="5392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D" sz="1200">
                          <a:effectLst/>
                        </a:rPr>
                        <a:t>Arequipa, Peru Earthquake</a:t>
                      </a:r>
                    </a:p>
                  </a:txBody>
                  <a:tcPr marL="5392" marR="5392" marT="5392" marB="5392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D" sz="1200">
                          <a:effectLst/>
                        </a:rPr>
                        <a:t>2001-06-23</a:t>
                      </a:r>
                    </a:p>
                  </a:txBody>
                  <a:tcPr marL="5392" marR="5392" marT="5392" marB="5392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D" sz="1200">
                          <a:effectLst/>
                        </a:rPr>
                        <a:t>20:33</a:t>
                      </a:r>
                    </a:p>
                  </a:txBody>
                  <a:tcPr marL="5392" marR="5392" marT="5392" marB="5392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D" sz="1200">
                          <a:effectLst/>
                        </a:rPr>
                        <a:t>16.27°S</a:t>
                      </a:r>
                    </a:p>
                  </a:txBody>
                  <a:tcPr marL="5392" marR="5392" marT="5392" marB="5392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D" sz="1200">
                          <a:effectLst/>
                        </a:rPr>
                        <a:t>73.64°W</a:t>
                      </a:r>
                    </a:p>
                  </a:txBody>
                  <a:tcPr marL="5392" marR="5392" marT="5392" marB="5392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D" sz="1200">
                          <a:effectLst/>
                        </a:rPr>
                        <a:t>Duputel et al., 2012</a:t>
                      </a:r>
                    </a:p>
                  </a:txBody>
                  <a:tcPr marL="5392" marR="5392" marT="5392" marB="5392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7735685"/>
                  </a:ext>
                </a:extLst>
              </a:tr>
              <a:tr h="204896">
                <a:tc>
                  <a:txBody>
                    <a:bodyPr/>
                    <a:lstStyle/>
                    <a:p>
                      <a:pPr algn="l" fontAlgn="t"/>
                      <a:r>
                        <a:rPr lang="en-ID" sz="1200">
                          <a:effectLst/>
                        </a:rPr>
                        <a:t>20.</a:t>
                      </a:r>
                    </a:p>
                  </a:txBody>
                  <a:tcPr marL="5392" marR="5392" marT="5392" marB="5392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D" sz="1200">
                          <a:effectLst/>
                        </a:rPr>
                        <a:t>8.4</a:t>
                      </a:r>
                    </a:p>
                  </a:txBody>
                  <a:tcPr marL="5392" marR="5392" marT="5392" marB="5392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200" u="sng">
                          <a:solidFill>
                            <a:srgbClr val="1D5AAB"/>
                          </a:solidFill>
                          <a:effectLst/>
                          <a:hlinkClick r:id="rId21"/>
                        </a:rPr>
                        <a:t>Off the East Coast of Honshu, Japan</a:t>
                      </a:r>
                      <a:endParaRPr lang="en-US" sz="1200">
                        <a:effectLst/>
                      </a:endParaRPr>
                    </a:p>
                  </a:txBody>
                  <a:tcPr marL="5392" marR="5392" marT="5392" marB="5392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D" sz="1200">
                          <a:effectLst/>
                        </a:rPr>
                        <a:t>Sanriku, Japan</a:t>
                      </a:r>
                    </a:p>
                  </a:txBody>
                  <a:tcPr marL="5392" marR="5392" marT="5392" marB="5392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D" sz="1200">
                          <a:effectLst/>
                        </a:rPr>
                        <a:t>1933-03-02</a:t>
                      </a:r>
                    </a:p>
                  </a:txBody>
                  <a:tcPr marL="5392" marR="5392" marT="5392" marB="5392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D" sz="1200">
                          <a:effectLst/>
                        </a:rPr>
                        <a:t>17:31</a:t>
                      </a:r>
                    </a:p>
                  </a:txBody>
                  <a:tcPr marL="5392" marR="5392" marT="5392" marB="5392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D" sz="1200">
                          <a:effectLst/>
                        </a:rPr>
                        <a:t>39.21°N</a:t>
                      </a:r>
                    </a:p>
                  </a:txBody>
                  <a:tcPr marL="5392" marR="5392" marT="5392" marB="5392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D" sz="1200">
                          <a:effectLst/>
                        </a:rPr>
                        <a:t>144.59°E</a:t>
                      </a:r>
                    </a:p>
                  </a:txBody>
                  <a:tcPr marL="5392" marR="5392" marT="5392" marB="5392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ID" sz="1200" dirty="0">
                          <a:effectLst/>
                        </a:rPr>
                        <a:t>Kanamori, 1971</a:t>
                      </a:r>
                    </a:p>
                  </a:txBody>
                  <a:tcPr marL="5392" marR="5392" marT="5392" marB="5392">
                    <a:lnL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6849490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664B8124-F0DF-4CF9-A3D9-BE0EFFA736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72" y="1375347"/>
            <a:ext cx="492443" cy="427972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vert270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BIG EARTHQUAKE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832578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3AACC8A-D3DB-4572-B936-0C78C9107F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171041" cy="297205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D049A04-E2F7-4269-8F50-6DCD6F2002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40" y="2793560"/>
            <a:ext cx="6919560" cy="387129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3446EFA-0363-4453-AF30-32D410A589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5132" y="1767256"/>
            <a:ext cx="3724275" cy="4619625"/>
          </a:xfrm>
          <a:prstGeom prst="rect">
            <a:avLst/>
          </a:prstGeom>
        </p:spPr>
      </p:pic>
      <p:sp>
        <p:nvSpPr>
          <p:cNvPr id="6" name="Rectangle 1">
            <a:extLst>
              <a:ext uri="{FF2B5EF4-FFF2-40B4-BE49-F238E27FC236}">
                <a16:creationId xmlns:a16="http://schemas.microsoft.com/office/drawing/2014/main" id="{2996ED0E-4252-4B80-8EA8-E9639ED599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1041" y="227495"/>
            <a:ext cx="3948294" cy="70788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000" b="1" dirty="0">
                <a:solidFill>
                  <a:srgbClr val="333333"/>
                </a:solidFill>
                <a:latin typeface="+mn-lt"/>
              </a:rPr>
              <a:t>Active Faults as The Main Causes of </a:t>
            </a:r>
            <a:r>
              <a:rPr lang="en-US" altLang="en-US" sz="2000" b="1" dirty="0" err="1">
                <a:solidFill>
                  <a:srgbClr val="333333"/>
                </a:solidFill>
                <a:latin typeface="+mn-lt"/>
              </a:rPr>
              <a:t>Nias</a:t>
            </a:r>
            <a:r>
              <a:rPr lang="en-US" altLang="en-US" sz="2000" b="1" dirty="0">
                <a:solidFill>
                  <a:srgbClr val="333333"/>
                </a:solidFill>
                <a:latin typeface="+mn-lt"/>
              </a:rPr>
              <a:t> Earthquake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C9B5D1F7-D626-43EA-876A-A5F53200EC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42253" y="1486029"/>
            <a:ext cx="2810446" cy="40011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Faults Movements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876742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B2FF038-AF42-4779-98C4-9D76F0906A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698" y="557212"/>
            <a:ext cx="6076950" cy="57435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C4FD89D-919F-4AE9-9071-E4FB5457F0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6562" y="557212"/>
            <a:ext cx="4162425" cy="31146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F81A2A9-23A6-4F6B-9AF1-36E0F3C0D3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6562" y="4237006"/>
            <a:ext cx="3971925" cy="1171575"/>
          </a:xfrm>
          <a:prstGeom prst="rect">
            <a:avLst/>
          </a:prstGeom>
        </p:spPr>
      </p:pic>
      <p:sp>
        <p:nvSpPr>
          <p:cNvPr id="7" name="Rectangle 1">
            <a:extLst>
              <a:ext uri="{FF2B5EF4-FFF2-40B4-BE49-F238E27FC236}">
                <a16:creationId xmlns:a16="http://schemas.microsoft.com/office/drawing/2014/main" id="{189CD641-34B9-4048-AF4B-4CE4779670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8601" y="157102"/>
            <a:ext cx="6076949" cy="40011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000" b="1" dirty="0">
                <a:solidFill>
                  <a:srgbClr val="333333"/>
                </a:solidFill>
                <a:latin typeface="+mn-lt"/>
              </a:rPr>
              <a:t>Seismic Design of Building Constructions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820908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75C2FDBF-7DEB-4379-A195-057AFC6874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130" y="4722384"/>
            <a:ext cx="4893714" cy="1888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A206957-1ED1-4B18-9C94-7CA79B97511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639"/>
          <a:stretch/>
        </p:blipFill>
        <p:spPr>
          <a:xfrm>
            <a:off x="6211343" y="742648"/>
            <a:ext cx="4767308" cy="218417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AD9BA042-7EBD-48EE-AAF1-20B402DDD6BB}"/>
              </a:ext>
            </a:extLst>
          </p:cNvPr>
          <p:cNvSpPr/>
          <p:nvPr/>
        </p:nvSpPr>
        <p:spPr>
          <a:xfrm>
            <a:off x="187526" y="613847"/>
            <a:ext cx="3937178" cy="5521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r>
              <a:rPr lang="en-US" sz="1400" dirty="0">
                <a:solidFill>
                  <a:schemeClr val="tx1"/>
                </a:solidFill>
              </a:rPr>
              <a:t>Seismograph data is implementation of waves </a:t>
            </a:r>
            <a:r>
              <a:rPr lang="en-US" sz="1400" dirty="0" err="1">
                <a:solidFill>
                  <a:schemeClr val="tx1"/>
                </a:solidFill>
              </a:rPr>
              <a:t>fungtion</a:t>
            </a:r>
            <a:r>
              <a:rPr lang="en-US" sz="140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9FB74EBA-B021-48C4-8F6C-2197A600A4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8157" y="3141088"/>
            <a:ext cx="6816317" cy="2168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395C0DC-7950-4F44-A897-7AF448BD35F8}"/>
              </a:ext>
            </a:extLst>
          </p:cNvPr>
          <p:cNvSpPr/>
          <p:nvPr/>
        </p:nvSpPr>
        <p:spPr>
          <a:xfrm>
            <a:off x="5188157" y="256040"/>
            <a:ext cx="374933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/>
              <a:t>Example of seismograph data</a:t>
            </a:r>
            <a:endParaRPr lang="en-ID" sz="16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5D82500-CA28-48E5-8330-789D68D041B6}"/>
              </a:ext>
            </a:extLst>
          </p:cNvPr>
          <p:cNvSpPr/>
          <p:nvPr/>
        </p:nvSpPr>
        <p:spPr>
          <a:xfrm>
            <a:off x="187526" y="104616"/>
            <a:ext cx="5218976" cy="5521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r>
              <a:rPr lang="en-US" sz="1600" b="1" dirty="0">
                <a:solidFill>
                  <a:schemeClr val="tx1"/>
                </a:solidFill>
              </a:rPr>
              <a:t>Types of waves on seismograph data</a:t>
            </a:r>
          </a:p>
        </p:txBody>
      </p:sp>
      <p:pic>
        <p:nvPicPr>
          <p:cNvPr id="4100" name="Picture 4" descr="Waves">
            <a:extLst>
              <a:ext uri="{FF2B5EF4-FFF2-40B4-BE49-F238E27FC236}">
                <a16:creationId xmlns:a16="http://schemas.microsoft.com/office/drawing/2014/main" id="{F8F9A879-1FAC-4B30-BF64-103390755F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21" b="19241"/>
          <a:stretch/>
        </p:blipFill>
        <p:spPr bwMode="auto">
          <a:xfrm>
            <a:off x="422494" y="1172737"/>
            <a:ext cx="4424714" cy="1888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911B182-351F-4015-891F-D320C6A1DC17}"/>
              </a:ext>
            </a:extLst>
          </p:cNvPr>
          <p:cNvSpPr/>
          <p:nvPr/>
        </p:nvSpPr>
        <p:spPr>
          <a:xfrm>
            <a:off x="1705787" y="1030411"/>
            <a:ext cx="420271" cy="5521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r>
              <a:rPr lang="en-US" sz="1400" b="1" dirty="0">
                <a:solidFill>
                  <a:srgbClr val="FF0000"/>
                </a:solidFill>
              </a:rPr>
              <a:t>(</a:t>
            </a:r>
            <a:r>
              <a:rPr lang="el-GR" sz="1400" b="1" dirty="0">
                <a:solidFill>
                  <a:srgbClr val="FF0000"/>
                </a:solidFill>
              </a:rPr>
              <a:t>λ</a:t>
            </a:r>
            <a:r>
              <a:rPr lang="en-US" sz="1400" b="1" dirty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554C082-8DA9-4F3C-8576-8144C1016903}"/>
              </a:ext>
            </a:extLst>
          </p:cNvPr>
          <p:cNvSpPr/>
          <p:nvPr/>
        </p:nvSpPr>
        <p:spPr>
          <a:xfrm>
            <a:off x="3829622" y="1488767"/>
            <a:ext cx="420271" cy="5521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r>
              <a:rPr lang="en-US" sz="1400" b="1" dirty="0">
                <a:solidFill>
                  <a:srgbClr val="FF0000"/>
                </a:solidFill>
              </a:rPr>
              <a:t>(A)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C231470-C7CC-4B59-8CD1-709ED69AA843}"/>
              </a:ext>
            </a:extLst>
          </p:cNvPr>
          <p:cNvSpPr/>
          <p:nvPr/>
        </p:nvSpPr>
        <p:spPr>
          <a:xfrm>
            <a:off x="2424715" y="2859350"/>
            <a:ext cx="420272" cy="5521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r>
              <a:rPr lang="en-US" sz="1400" b="1" dirty="0">
                <a:solidFill>
                  <a:srgbClr val="FF0000"/>
                </a:solidFill>
              </a:rPr>
              <a:t>(T)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C89C5F3-B954-423C-AB57-3D231BC42E64}"/>
              </a:ext>
            </a:extLst>
          </p:cNvPr>
          <p:cNvSpPr/>
          <p:nvPr/>
        </p:nvSpPr>
        <p:spPr>
          <a:xfrm>
            <a:off x="1340080" y="2509011"/>
            <a:ext cx="420272" cy="5521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r>
              <a:rPr lang="en-US" sz="1400" b="1" dirty="0">
                <a:solidFill>
                  <a:srgbClr val="FF0000"/>
                </a:solidFill>
              </a:rPr>
              <a:t>(y)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4912A8B-F77B-455C-9845-466FB9119D91}"/>
              </a:ext>
            </a:extLst>
          </p:cNvPr>
          <p:cNvSpPr/>
          <p:nvPr/>
        </p:nvSpPr>
        <p:spPr>
          <a:xfrm>
            <a:off x="4124704" y="1998888"/>
            <a:ext cx="420271" cy="5521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r>
              <a:rPr lang="en-US" sz="1400" b="1" dirty="0">
                <a:solidFill>
                  <a:srgbClr val="FF0000"/>
                </a:solidFill>
              </a:rPr>
              <a:t>(t)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6AB997C-5620-4275-93CE-BC2748C51D1B}"/>
              </a:ext>
            </a:extLst>
          </p:cNvPr>
          <p:cNvSpPr/>
          <p:nvPr/>
        </p:nvSpPr>
        <p:spPr>
          <a:xfrm>
            <a:off x="1240099" y="3301609"/>
            <a:ext cx="198278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Figure 1. Waves function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5C104B5-7D00-4C83-92DB-3CD5BF7849E7}"/>
              </a:ext>
            </a:extLst>
          </p:cNvPr>
          <p:cNvSpPr/>
          <p:nvPr/>
        </p:nvSpPr>
        <p:spPr>
          <a:xfrm>
            <a:off x="1088256" y="6400604"/>
            <a:ext cx="35134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Figure 2. Types of waves on seismograph data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812F751-4C72-4023-83B5-C8AABC558D27}"/>
              </a:ext>
            </a:extLst>
          </p:cNvPr>
          <p:cNvSpPr/>
          <p:nvPr/>
        </p:nvSpPr>
        <p:spPr>
          <a:xfrm>
            <a:off x="199601" y="3647541"/>
            <a:ext cx="506262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b="0" i="0" dirty="0">
                <a:solidFill>
                  <a:srgbClr val="000000"/>
                </a:solidFill>
                <a:effectLst/>
              </a:rPr>
              <a:t>P waves are the fastest seismic waves, they will usually be the first ones that your seismograph records. The next set of seismic waves on your seismogram will be the S waves. S waves means the shape waves that shows big effect of earthquake hazard.</a:t>
            </a:r>
            <a:endParaRPr lang="en-ID" sz="14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ACE95D4-E24F-48FD-AA0D-339DF5C4D8A0}"/>
              </a:ext>
            </a:extLst>
          </p:cNvPr>
          <p:cNvSpPr/>
          <p:nvPr/>
        </p:nvSpPr>
        <p:spPr>
          <a:xfrm>
            <a:off x="6075354" y="3505117"/>
            <a:ext cx="2899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P</a:t>
            </a:r>
            <a:endParaRPr lang="en-ID" sz="1600" dirty="0">
              <a:solidFill>
                <a:srgbClr val="FF0000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869422D-2A4D-4B3B-A684-D9D86C3E53D0}"/>
              </a:ext>
            </a:extLst>
          </p:cNvPr>
          <p:cNvSpPr/>
          <p:nvPr/>
        </p:nvSpPr>
        <p:spPr>
          <a:xfrm>
            <a:off x="6738973" y="3504898"/>
            <a:ext cx="2899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FF0000"/>
                </a:solidFill>
              </a:rPr>
              <a:t>P</a:t>
            </a:r>
            <a:endParaRPr lang="en-ID" sz="1600" dirty="0">
              <a:solidFill>
                <a:srgbClr val="FF0000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63E7457-D02F-4D4A-B36E-D4B08A4CF6E7}"/>
              </a:ext>
            </a:extLst>
          </p:cNvPr>
          <p:cNvSpPr/>
          <p:nvPr/>
        </p:nvSpPr>
        <p:spPr>
          <a:xfrm>
            <a:off x="8083187" y="4601648"/>
            <a:ext cx="2899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B050"/>
                </a:solidFill>
              </a:rPr>
              <a:t>S</a:t>
            </a:r>
            <a:endParaRPr lang="en-ID" sz="1600" dirty="0">
              <a:solidFill>
                <a:srgbClr val="00B050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9D11FAC-70B0-4371-88F3-33AF58273487}"/>
              </a:ext>
            </a:extLst>
          </p:cNvPr>
          <p:cNvSpPr/>
          <p:nvPr/>
        </p:nvSpPr>
        <p:spPr>
          <a:xfrm>
            <a:off x="8937492" y="4550424"/>
            <a:ext cx="2899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00B050"/>
                </a:solidFill>
              </a:rPr>
              <a:t>S</a:t>
            </a:r>
            <a:endParaRPr lang="en-ID" sz="1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7286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39F22976-C998-4E81-80D7-039E6D853FAA}"/>
              </a:ext>
            </a:extLst>
          </p:cNvPr>
          <p:cNvSpPr/>
          <p:nvPr/>
        </p:nvSpPr>
        <p:spPr>
          <a:xfrm>
            <a:off x="203844" y="1667294"/>
            <a:ext cx="3937178" cy="42632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r>
              <a:rPr lang="en-US" sz="1400" b="1" dirty="0">
                <a:solidFill>
                  <a:schemeClr val="tx1"/>
                </a:solidFill>
              </a:rPr>
              <a:t>Answer :</a:t>
            </a:r>
          </a:p>
          <a:p>
            <a:r>
              <a:rPr lang="en-US" sz="1400" b="1" dirty="0">
                <a:solidFill>
                  <a:schemeClr val="tx1"/>
                </a:solidFill>
              </a:rPr>
              <a:t>For example</a:t>
            </a:r>
          </a:p>
          <a:p>
            <a:r>
              <a:rPr lang="en-US" sz="1400" b="1" dirty="0">
                <a:solidFill>
                  <a:schemeClr val="tx1"/>
                </a:solidFill>
              </a:rPr>
              <a:t>1. In image</a:t>
            </a:r>
          </a:p>
          <a:p>
            <a:r>
              <a:rPr lang="en-US" sz="1400" b="1" dirty="0">
                <a:solidFill>
                  <a:schemeClr val="tx1"/>
                </a:solidFill>
              </a:rPr>
              <a:t>2. There are 3 P waves, 3 S waves, and 3 Surface waves.</a:t>
            </a:r>
          </a:p>
          <a:p>
            <a:r>
              <a:rPr lang="en-US" sz="1400" b="1" dirty="0">
                <a:solidFill>
                  <a:schemeClr val="tx1"/>
                </a:solidFill>
              </a:rPr>
              <a:t>3. a. 1</a:t>
            </a:r>
            <a:r>
              <a:rPr lang="en-US" sz="1400" b="1" baseline="30000" dirty="0">
                <a:solidFill>
                  <a:schemeClr val="tx1"/>
                </a:solidFill>
              </a:rPr>
              <a:t>st</a:t>
            </a:r>
            <a:r>
              <a:rPr lang="en-US" sz="1400" b="1" dirty="0">
                <a:solidFill>
                  <a:schemeClr val="tx1"/>
                </a:solidFill>
              </a:rPr>
              <a:t> P waves = ± 06:12 </a:t>
            </a:r>
          </a:p>
          <a:p>
            <a:r>
              <a:rPr lang="en-US" sz="1400" b="1" dirty="0">
                <a:solidFill>
                  <a:schemeClr val="tx1"/>
                </a:solidFill>
              </a:rPr>
              <a:t>         1</a:t>
            </a:r>
            <a:r>
              <a:rPr lang="en-US" sz="1400" b="1" baseline="30000" dirty="0">
                <a:solidFill>
                  <a:schemeClr val="tx1"/>
                </a:solidFill>
              </a:rPr>
              <a:t>st</a:t>
            </a:r>
            <a:r>
              <a:rPr lang="en-US" sz="1400" b="1" dirty="0">
                <a:solidFill>
                  <a:schemeClr val="tx1"/>
                </a:solidFill>
              </a:rPr>
              <a:t> S waves = ± 06:14</a:t>
            </a:r>
          </a:p>
          <a:p>
            <a:r>
              <a:rPr lang="en-US" sz="1400" b="1" dirty="0">
                <a:solidFill>
                  <a:schemeClr val="tx1"/>
                </a:solidFill>
              </a:rPr>
              <a:t>         1</a:t>
            </a:r>
            <a:r>
              <a:rPr lang="en-US" sz="1400" b="1" baseline="30000" dirty="0">
                <a:solidFill>
                  <a:schemeClr val="tx1"/>
                </a:solidFill>
              </a:rPr>
              <a:t>st</a:t>
            </a:r>
            <a:r>
              <a:rPr lang="en-US" sz="1400" b="1" dirty="0">
                <a:solidFill>
                  <a:schemeClr val="tx1"/>
                </a:solidFill>
              </a:rPr>
              <a:t> Surface waves = ± 06:14 – 06:25</a:t>
            </a:r>
          </a:p>
          <a:p>
            <a:r>
              <a:rPr lang="en-US" sz="1400" b="1" dirty="0">
                <a:solidFill>
                  <a:schemeClr val="tx1"/>
                </a:solidFill>
              </a:rPr>
              <a:t>     b. 2</a:t>
            </a:r>
            <a:r>
              <a:rPr lang="en-US" sz="1400" b="1" baseline="30000" dirty="0">
                <a:solidFill>
                  <a:schemeClr val="tx1"/>
                </a:solidFill>
              </a:rPr>
              <a:t>nd</a:t>
            </a:r>
            <a:r>
              <a:rPr lang="en-US" sz="1400" b="1" dirty="0">
                <a:solidFill>
                  <a:schemeClr val="tx1"/>
                </a:solidFill>
              </a:rPr>
              <a:t> P waves = ± 06:27</a:t>
            </a:r>
          </a:p>
          <a:p>
            <a:r>
              <a:rPr lang="en-US" sz="1400" b="1" dirty="0">
                <a:solidFill>
                  <a:schemeClr val="tx1"/>
                </a:solidFill>
              </a:rPr>
              <a:t>          2</a:t>
            </a:r>
            <a:r>
              <a:rPr lang="en-US" sz="1400" b="1" baseline="30000" dirty="0">
                <a:solidFill>
                  <a:schemeClr val="tx1"/>
                </a:solidFill>
              </a:rPr>
              <a:t>nd</a:t>
            </a:r>
            <a:r>
              <a:rPr lang="en-US" sz="1400" b="1" dirty="0">
                <a:solidFill>
                  <a:schemeClr val="tx1"/>
                </a:solidFill>
              </a:rPr>
              <a:t> S waves = ± 06:31</a:t>
            </a:r>
          </a:p>
          <a:p>
            <a:r>
              <a:rPr lang="en-US" sz="1400" b="1" dirty="0">
                <a:solidFill>
                  <a:schemeClr val="tx1"/>
                </a:solidFill>
              </a:rPr>
              <a:t>          2</a:t>
            </a:r>
            <a:r>
              <a:rPr lang="en-US" sz="1400" b="1" baseline="30000" dirty="0">
                <a:solidFill>
                  <a:schemeClr val="tx1"/>
                </a:solidFill>
              </a:rPr>
              <a:t>nd</a:t>
            </a:r>
            <a:r>
              <a:rPr lang="en-US" sz="1400" b="1" dirty="0">
                <a:solidFill>
                  <a:schemeClr val="tx1"/>
                </a:solidFill>
              </a:rPr>
              <a:t> Surface waves = ± 06:31 – 06:59</a:t>
            </a:r>
          </a:p>
          <a:p>
            <a:r>
              <a:rPr lang="en-US" sz="1400" b="1" dirty="0">
                <a:solidFill>
                  <a:schemeClr val="tx1"/>
                </a:solidFill>
              </a:rPr>
              <a:t>     c. 3</a:t>
            </a:r>
            <a:r>
              <a:rPr lang="en-US" sz="1400" b="1" baseline="30000" dirty="0">
                <a:solidFill>
                  <a:schemeClr val="tx1"/>
                </a:solidFill>
              </a:rPr>
              <a:t>rd</a:t>
            </a:r>
            <a:r>
              <a:rPr lang="en-US" sz="1400" b="1" dirty="0">
                <a:solidFill>
                  <a:schemeClr val="tx1"/>
                </a:solidFill>
              </a:rPr>
              <a:t> P waves = ± 04:xx</a:t>
            </a:r>
          </a:p>
          <a:p>
            <a:r>
              <a:rPr lang="en-US" sz="1400" b="1" dirty="0">
                <a:solidFill>
                  <a:schemeClr val="tx1"/>
                </a:solidFill>
              </a:rPr>
              <a:t>          3</a:t>
            </a:r>
            <a:r>
              <a:rPr lang="en-US" sz="1400" b="1" baseline="30000" dirty="0">
                <a:solidFill>
                  <a:schemeClr val="tx1"/>
                </a:solidFill>
              </a:rPr>
              <a:t>rd</a:t>
            </a:r>
            <a:r>
              <a:rPr lang="en-US" sz="1400" b="1" dirty="0">
                <a:solidFill>
                  <a:schemeClr val="tx1"/>
                </a:solidFill>
              </a:rPr>
              <a:t> S waves = ± 04:xx</a:t>
            </a:r>
          </a:p>
          <a:p>
            <a:r>
              <a:rPr lang="en-US" sz="1400" b="1" dirty="0">
                <a:solidFill>
                  <a:schemeClr val="tx1"/>
                </a:solidFill>
              </a:rPr>
              <a:t>          3</a:t>
            </a:r>
            <a:r>
              <a:rPr lang="en-US" sz="1400" b="1" baseline="30000" dirty="0">
                <a:solidFill>
                  <a:schemeClr val="tx1"/>
                </a:solidFill>
              </a:rPr>
              <a:t>rd</a:t>
            </a:r>
            <a:r>
              <a:rPr lang="en-US" sz="1400" b="1" dirty="0">
                <a:solidFill>
                  <a:schemeClr val="tx1"/>
                </a:solidFill>
              </a:rPr>
              <a:t> Surface waves = ± 04:xx – 04:xx</a:t>
            </a:r>
          </a:p>
          <a:p>
            <a:endParaRPr lang="en-US" sz="1400" b="1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b="1" dirty="0">
                <a:solidFill>
                  <a:srgbClr val="FF0000"/>
                </a:solidFill>
              </a:rPr>
              <a:t>Your result can be .jpg, .doc, .pdf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b="1" dirty="0">
                <a:solidFill>
                  <a:srgbClr val="FF0000"/>
                </a:solidFill>
              </a:rPr>
              <a:t>Send to </a:t>
            </a:r>
            <a:r>
              <a:rPr lang="en-US" sz="1600" b="1" dirty="0">
                <a:solidFill>
                  <a:srgbClr val="FF0000"/>
                </a:solidFill>
                <a:hlinkClick r:id="rId2"/>
              </a:rPr>
              <a:t>jeddah.yanti@staff.uma.ac.id</a:t>
            </a:r>
            <a:endParaRPr lang="en-US" sz="1600" b="1" dirty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b="1" dirty="0">
                <a:solidFill>
                  <a:srgbClr val="FF0000"/>
                </a:solidFill>
              </a:rPr>
              <a:t>Filename</a:t>
            </a:r>
          </a:p>
          <a:p>
            <a:r>
              <a:rPr lang="en-US" sz="1600" b="1" dirty="0">
                <a:solidFill>
                  <a:schemeClr val="tx1"/>
                </a:solidFill>
              </a:rPr>
              <a:t>[</a:t>
            </a:r>
            <a:r>
              <a:rPr lang="en-US" sz="1600" b="1" dirty="0" err="1">
                <a:solidFill>
                  <a:schemeClr val="tx1"/>
                </a:solidFill>
              </a:rPr>
              <a:t>Abcent</a:t>
            </a:r>
            <a:r>
              <a:rPr lang="en-US" sz="1600" b="1" dirty="0">
                <a:solidFill>
                  <a:schemeClr val="tx1"/>
                </a:solidFill>
              </a:rPr>
              <a:t> no]_[Your name]_[Student ID]</a:t>
            </a:r>
          </a:p>
          <a:p>
            <a:r>
              <a:rPr lang="en-US" sz="1600" b="1" dirty="0">
                <a:solidFill>
                  <a:schemeClr val="tx1"/>
                </a:solidFill>
              </a:rPr>
              <a:t>Ex:</a:t>
            </a:r>
          </a:p>
          <a:p>
            <a:r>
              <a:rPr lang="en-US" sz="1600" b="1" dirty="0">
                <a:solidFill>
                  <a:schemeClr val="tx1"/>
                </a:solidFill>
              </a:rPr>
              <a:t>1_Lucinta </a:t>
            </a:r>
            <a:r>
              <a:rPr lang="en-US" sz="1600" b="1" dirty="0" err="1">
                <a:solidFill>
                  <a:schemeClr val="tx1"/>
                </a:solidFill>
              </a:rPr>
              <a:t>gue</a:t>
            </a:r>
            <a:r>
              <a:rPr lang="en-US" sz="1600" b="1" dirty="0">
                <a:solidFill>
                  <a:schemeClr val="tx1"/>
                </a:solidFill>
              </a:rPr>
              <a:t> kagak_14045</a:t>
            </a:r>
          </a:p>
          <a:p>
            <a:endParaRPr lang="en-US" sz="1400" b="1" dirty="0">
              <a:solidFill>
                <a:schemeClr val="tx1"/>
              </a:solidFill>
            </a:endParaRPr>
          </a:p>
          <a:p>
            <a:endParaRPr lang="en-US" sz="1400" b="1" dirty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sz="1400" b="1" dirty="0">
              <a:solidFill>
                <a:schemeClr val="tx1"/>
              </a:solidFill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F076DCB6-CCC5-4D7B-A85F-C798EFF61432}"/>
              </a:ext>
            </a:extLst>
          </p:cNvPr>
          <p:cNvGrpSpPr/>
          <p:nvPr/>
        </p:nvGrpSpPr>
        <p:grpSpPr>
          <a:xfrm>
            <a:off x="4237459" y="859144"/>
            <a:ext cx="8374601" cy="6280951"/>
            <a:chOff x="3894337" y="110970"/>
            <a:chExt cx="8374601" cy="6280951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8017587-61D7-4B0F-A880-CAC24C2F359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4337" y="110970"/>
              <a:ext cx="8374601" cy="6280951"/>
            </a:xfrm>
            <a:prstGeom prst="rect">
              <a:avLst/>
            </a:prstGeom>
          </p:spPr>
        </p:pic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86C0E3A0-99ED-4B3E-A663-FB07B62722CE}"/>
                </a:ext>
              </a:extLst>
            </p:cNvPr>
            <p:cNvGrpSpPr/>
            <p:nvPr/>
          </p:nvGrpSpPr>
          <p:grpSpPr>
            <a:xfrm>
              <a:off x="8114191" y="3639844"/>
              <a:ext cx="3142694" cy="248573"/>
              <a:chOff x="8114191" y="3639844"/>
              <a:chExt cx="3142694" cy="248573"/>
            </a:xfrm>
          </p:grpSpPr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93A29CE7-BB69-400C-B686-B35CDF82AC3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14191" y="3684232"/>
                <a:ext cx="3142694" cy="0"/>
              </a:xfrm>
              <a:prstGeom prst="straightConnector1">
                <a:avLst/>
              </a:prstGeom>
              <a:ln w="38100">
                <a:solidFill>
                  <a:srgbClr val="FFC000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03565CD2-1468-494B-9E55-662A0096794B}"/>
                  </a:ext>
                </a:extLst>
              </p:cNvPr>
              <p:cNvSpPr/>
              <p:nvPr/>
            </p:nvSpPr>
            <p:spPr>
              <a:xfrm>
                <a:off x="8460419" y="3639844"/>
                <a:ext cx="1979720" cy="248573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>
                    <a:solidFill>
                      <a:schemeClr val="accent4">
                        <a:lumMod val="75000"/>
                      </a:schemeClr>
                    </a:solidFill>
                  </a:rPr>
                  <a:t>Surface waves</a:t>
                </a:r>
                <a:endParaRPr lang="en-ID" sz="1400" b="1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F50E36AC-3FC7-4BEE-9EEB-ABE353137AF8}"/>
                </a:ext>
              </a:extLst>
            </p:cNvPr>
            <p:cNvGrpSpPr/>
            <p:nvPr/>
          </p:nvGrpSpPr>
          <p:grpSpPr>
            <a:xfrm>
              <a:off x="7471566" y="3251446"/>
              <a:ext cx="550416" cy="665086"/>
              <a:chOff x="7471566" y="3251446"/>
              <a:chExt cx="550416" cy="665086"/>
            </a:xfrm>
          </p:grpSpPr>
          <p:cxnSp>
            <p:nvCxnSpPr>
              <p:cNvPr id="17" name="Straight Arrow Connector 16">
                <a:extLst>
                  <a:ext uri="{FF2B5EF4-FFF2-40B4-BE49-F238E27FC236}">
                    <a16:creationId xmlns:a16="http://schemas.microsoft.com/office/drawing/2014/main" id="{4045EBF3-392E-48D0-AD5E-C011C9B0937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725790" y="3251446"/>
                <a:ext cx="0" cy="349928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5FB27F37-4705-45B5-92DF-E72F3A93D279}"/>
                  </a:ext>
                </a:extLst>
              </p:cNvPr>
              <p:cNvSpPr/>
              <p:nvPr/>
            </p:nvSpPr>
            <p:spPr>
              <a:xfrm>
                <a:off x="7471566" y="3591016"/>
                <a:ext cx="550416" cy="32551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>
                    <a:solidFill>
                      <a:srgbClr val="FF0000"/>
                    </a:solidFill>
                  </a:rPr>
                  <a:t>P</a:t>
                </a:r>
                <a:endParaRPr lang="en-ID" sz="1400" b="1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839DA6A9-F8E7-4A77-A9CE-6A5D254B3B7B}"/>
                </a:ext>
              </a:extLst>
            </p:cNvPr>
            <p:cNvGrpSpPr/>
            <p:nvPr/>
          </p:nvGrpSpPr>
          <p:grpSpPr>
            <a:xfrm>
              <a:off x="7583544" y="2563642"/>
              <a:ext cx="498093" cy="540585"/>
              <a:chOff x="7583544" y="2563642"/>
              <a:chExt cx="498093" cy="540585"/>
            </a:xfrm>
          </p:grpSpPr>
          <p:cxnSp>
            <p:nvCxnSpPr>
              <p:cNvPr id="14" name="Straight Arrow Connector 13">
                <a:extLst>
                  <a:ext uri="{FF2B5EF4-FFF2-40B4-BE49-F238E27FC236}">
                    <a16:creationId xmlns:a16="http://schemas.microsoft.com/office/drawing/2014/main" id="{F06D96F9-D05C-44F5-9589-F8725EFA420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858683" y="2778711"/>
                <a:ext cx="222954" cy="325516"/>
              </a:xfrm>
              <a:prstGeom prst="straightConnector1">
                <a:avLst/>
              </a:prstGeom>
              <a:ln w="28575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9921730B-23E6-4EBD-B3C5-DC0149E2A830}"/>
                  </a:ext>
                </a:extLst>
              </p:cNvPr>
              <p:cNvSpPr/>
              <p:nvPr/>
            </p:nvSpPr>
            <p:spPr>
              <a:xfrm>
                <a:off x="7583544" y="2563642"/>
                <a:ext cx="412142" cy="32548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>
                    <a:solidFill>
                      <a:srgbClr val="00B050"/>
                    </a:solidFill>
                  </a:rPr>
                  <a:t>S</a:t>
                </a:r>
                <a:endParaRPr lang="en-ID" sz="1400" b="1" dirty="0">
                  <a:solidFill>
                    <a:srgbClr val="00B050"/>
                  </a:solidFill>
                </a:endParaRPr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166B7457-67FF-404D-84F8-487BE551EBAD}"/>
                </a:ext>
              </a:extLst>
            </p:cNvPr>
            <p:cNvGrpSpPr/>
            <p:nvPr/>
          </p:nvGrpSpPr>
          <p:grpSpPr>
            <a:xfrm>
              <a:off x="7583544" y="1320553"/>
              <a:ext cx="4111778" cy="3861784"/>
              <a:chOff x="7583544" y="1320553"/>
              <a:chExt cx="4111778" cy="3861784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21602673-470A-45C4-9F0E-2F978E8A23C4}"/>
                  </a:ext>
                </a:extLst>
              </p:cNvPr>
              <p:cNvSpPr/>
              <p:nvPr/>
            </p:nvSpPr>
            <p:spPr>
              <a:xfrm>
                <a:off x="7583544" y="2583405"/>
                <a:ext cx="3673341" cy="1322768"/>
              </a:xfrm>
              <a:prstGeom prst="rect">
                <a:avLst/>
              </a:prstGeom>
              <a:noFill/>
              <a:ln w="57150">
                <a:solidFill>
                  <a:srgbClr val="00B0F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79199E22-D606-490D-A557-0FC9118E8FD2}"/>
                  </a:ext>
                </a:extLst>
              </p:cNvPr>
              <p:cNvSpPr/>
              <p:nvPr/>
            </p:nvSpPr>
            <p:spPr>
              <a:xfrm>
                <a:off x="11224683" y="1320553"/>
                <a:ext cx="470639" cy="3861784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r>
                  <a:rPr lang="en-US" sz="1400" b="1" dirty="0">
                    <a:solidFill>
                      <a:srgbClr val="00B0F0"/>
                    </a:solidFill>
                  </a:rPr>
                  <a:t>One sequence of Earthquake</a:t>
                </a:r>
                <a:endParaRPr lang="en-ID" sz="1400" b="1" dirty="0">
                  <a:solidFill>
                    <a:srgbClr val="00B0F0"/>
                  </a:solidFill>
                </a:endParaRPr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B6ADF714-8B54-48DA-8956-F81FE8D8DF2B}"/>
                </a:ext>
              </a:extLst>
            </p:cNvPr>
            <p:cNvGrpSpPr/>
            <p:nvPr/>
          </p:nvGrpSpPr>
          <p:grpSpPr>
            <a:xfrm>
              <a:off x="5791655" y="3268831"/>
              <a:ext cx="550416" cy="448877"/>
              <a:chOff x="7229776" y="3251446"/>
              <a:chExt cx="550416" cy="448877"/>
            </a:xfrm>
          </p:grpSpPr>
          <p:cxnSp>
            <p:nvCxnSpPr>
              <p:cNvPr id="33" name="Straight Arrow Connector 32">
                <a:extLst>
                  <a:ext uri="{FF2B5EF4-FFF2-40B4-BE49-F238E27FC236}">
                    <a16:creationId xmlns:a16="http://schemas.microsoft.com/office/drawing/2014/main" id="{6336D33C-AE06-4885-A9B5-BC096ADC02B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583544" y="3251446"/>
                <a:ext cx="142246" cy="246726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C5C5DD08-A962-436A-BBB6-00AE3328E0FE}"/>
                  </a:ext>
                </a:extLst>
              </p:cNvPr>
              <p:cNvSpPr/>
              <p:nvPr/>
            </p:nvSpPr>
            <p:spPr>
              <a:xfrm>
                <a:off x="7229776" y="3374807"/>
                <a:ext cx="550416" cy="32551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>
                    <a:solidFill>
                      <a:srgbClr val="FF0000"/>
                    </a:solidFill>
                  </a:rPr>
                  <a:t>P</a:t>
                </a:r>
                <a:endParaRPr lang="en-ID" sz="1400" b="1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61BF5159-A1A9-4F9F-8C76-540EA4AC0550}"/>
                </a:ext>
              </a:extLst>
            </p:cNvPr>
            <p:cNvGrpSpPr/>
            <p:nvPr/>
          </p:nvGrpSpPr>
          <p:grpSpPr>
            <a:xfrm>
              <a:off x="6182638" y="3510561"/>
              <a:ext cx="412142" cy="607594"/>
              <a:chOff x="7884443" y="3059838"/>
              <a:chExt cx="412142" cy="607594"/>
            </a:xfrm>
          </p:grpSpPr>
          <p:cxnSp>
            <p:nvCxnSpPr>
              <p:cNvPr id="36" name="Straight Arrow Connector 35">
                <a:extLst>
                  <a:ext uri="{FF2B5EF4-FFF2-40B4-BE49-F238E27FC236}">
                    <a16:creationId xmlns:a16="http://schemas.microsoft.com/office/drawing/2014/main" id="{20A02F82-61D5-42E3-902C-23E2C303D87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090514" y="3059838"/>
                <a:ext cx="0" cy="333467"/>
              </a:xfrm>
              <a:prstGeom prst="straightConnector1">
                <a:avLst/>
              </a:prstGeom>
              <a:ln w="28575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294C189B-C122-4ECB-92CD-CB9390C5CD6A}"/>
                  </a:ext>
                </a:extLst>
              </p:cNvPr>
              <p:cNvSpPr/>
              <p:nvPr/>
            </p:nvSpPr>
            <p:spPr>
              <a:xfrm>
                <a:off x="7884443" y="3341951"/>
                <a:ext cx="412142" cy="32548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>
                    <a:solidFill>
                      <a:srgbClr val="00B050"/>
                    </a:solidFill>
                  </a:rPr>
                  <a:t>S</a:t>
                </a:r>
                <a:endParaRPr lang="en-ID" sz="1400" b="1" dirty="0">
                  <a:solidFill>
                    <a:srgbClr val="00B050"/>
                  </a:solidFill>
                </a:endParaRPr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B82E7A82-DFB3-4F18-B57D-E2F116174D4B}"/>
                </a:ext>
              </a:extLst>
            </p:cNvPr>
            <p:cNvGrpSpPr/>
            <p:nvPr/>
          </p:nvGrpSpPr>
          <p:grpSpPr>
            <a:xfrm>
              <a:off x="4857012" y="3009254"/>
              <a:ext cx="3771475" cy="1465639"/>
              <a:chOff x="6491963" y="2583405"/>
              <a:chExt cx="3771475" cy="1465639"/>
            </a:xfrm>
          </p:grpSpPr>
          <p:sp>
            <p:nvSpPr>
              <p:cNvPr id="41" name="Rectangle 40">
                <a:extLst>
                  <a:ext uri="{FF2B5EF4-FFF2-40B4-BE49-F238E27FC236}">
                    <a16:creationId xmlns:a16="http://schemas.microsoft.com/office/drawing/2014/main" id="{288A69D0-DD3F-4018-9359-D321A24865D4}"/>
                  </a:ext>
                </a:extLst>
              </p:cNvPr>
              <p:cNvSpPr/>
              <p:nvPr/>
            </p:nvSpPr>
            <p:spPr>
              <a:xfrm>
                <a:off x="7583545" y="2583405"/>
                <a:ext cx="1588312" cy="1108901"/>
              </a:xfrm>
              <a:prstGeom prst="rect">
                <a:avLst/>
              </a:prstGeom>
              <a:noFill/>
              <a:ln w="57150">
                <a:solidFill>
                  <a:srgbClr val="00B0F0"/>
                </a:solidFill>
                <a:prstDash val="sysDot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6C8303F4-0AFE-4B57-8548-948BFBDB2427}"/>
                  </a:ext>
                </a:extLst>
              </p:cNvPr>
              <p:cNvSpPr/>
              <p:nvPr/>
            </p:nvSpPr>
            <p:spPr>
              <a:xfrm>
                <a:off x="6491963" y="3789928"/>
                <a:ext cx="3771475" cy="25911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horz" rtlCol="0" anchor="ctr"/>
              <a:lstStyle/>
              <a:p>
                <a:pPr algn="ctr"/>
                <a:r>
                  <a:rPr lang="en-US" sz="1400" b="1" dirty="0">
                    <a:solidFill>
                      <a:srgbClr val="00B0F0"/>
                    </a:solidFill>
                  </a:rPr>
                  <a:t>One sequence of Earthquake</a:t>
                </a:r>
                <a:endParaRPr lang="en-ID" sz="1400" b="1" dirty="0">
                  <a:solidFill>
                    <a:srgbClr val="00B0F0"/>
                  </a:solidFill>
                </a:endParaRPr>
              </a:p>
            </p:txBody>
          </p:sp>
        </p:grp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29C1B346-D037-4542-AE67-286D1BF6080A}"/>
                </a:ext>
              </a:extLst>
            </p:cNvPr>
            <p:cNvSpPr/>
            <p:nvPr/>
          </p:nvSpPr>
          <p:spPr>
            <a:xfrm>
              <a:off x="5717219" y="2188630"/>
              <a:ext cx="1671717" cy="800560"/>
            </a:xfrm>
            <a:prstGeom prst="rect">
              <a:avLst/>
            </a:prstGeom>
            <a:noFill/>
            <a:ln w="57150">
              <a:solidFill>
                <a:srgbClr val="00B0F0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BE973AE3-D3D7-41C0-9E99-31EF761730B7}"/>
                </a:ext>
              </a:extLst>
            </p:cNvPr>
            <p:cNvSpPr/>
            <p:nvPr/>
          </p:nvSpPr>
          <p:spPr>
            <a:xfrm>
              <a:off x="4709042" y="1955452"/>
              <a:ext cx="3771475" cy="25911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rtlCol="0" anchor="ctr"/>
            <a:lstStyle/>
            <a:p>
              <a:pPr algn="ctr"/>
              <a:r>
                <a:rPr lang="en-US" sz="1400" b="1" dirty="0">
                  <a:solidFill>
                    <a:srgbClr val="00B0F0"/>
                  </a:solidFill>
                </a:rPr>
                <a:t>One sequence of Earthquake</a:t>
              </a:r>
              <a:endParaRPr lang="en-ID" sz="1400" b="1" dirty="0">
                <a:solidFill>
                  <a:srgbClr val="00B0F0"/>
                </a:solidFill>
              </a:endParaRPr>
            </a:p>
          </p:txBody>
        </p: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DCA8797A-06DA-4FB4-8E3A-702C0C31C098}"/>
                </a:ext>
              </a:extLst>
            </p:cNvPr>
            <p:cNvGrpSpPr/>
            <p:nvPr/>
          </p:nvGrpSpPr>
          <p:grpSpPr>
            <a:xfrm>
              <a:off x="5586327" y="2340837"/>
              <a:ext cx="550416" cy="464469"/>
              <a:chOff x="7156748" y="3356839"/>
              <a:chExt cx="550416" cy="464469"/>
            </a:xfrm>
          </p:grpSpPr>
          <p:cxnSp>
            <p:nvCxnSpPr>
              <p:cNvPr id="46" name="Straight Arrow Connector 45">
                <a:extLst>
                  <a:ext uri="{FF2B5EF4-FFF2-40B4-BE49-F238E27FC236}">
                    <a16:creationId xmlns:a16="http://schemas.microsoft.com/office/drawing/2014/main" id="{1E236D54-7B80-402D-AFBF-C9AA7E736C2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31956" y="3599092"/>
                <a:ext cx="52850" cy="222216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7A060299-8A57-4C6D-A8EB-96A2FCD821F7}"/>
                  </a:ext>
                </a:extLst>
              </p:cNvPr>
              <p:cNvSpPr/>
              <p:nvPr/>
            </p:nvSpPr>
            <p:spPr>
              <a:xfrm>
                <a:off x="7156748" y="3356839"/>
                <a:ext cx="550416" cy="32551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>
                    <a:solidFill>
                      <a:srgbClr val="FF0000"/>
                    </a:solidFill>
                  </a:rPr>
                  <a:t>P</a:t>
                </a:r>
                <a:endParaRPr lang="en-ID" sz="1400" b="1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50C39B15-BD89-463C-ADCF-39B4EBEAD624}"/>
                </a:ext>
              </a:extLst>
            </p:cNvPr>
            <p:cNvGrpSpPr/>
            <p:nvPr/>
          </p:nvGrpSpPr>
          <p:grpSpPr>
            <a:xfrm>
              <a:off x="6031867" y="2137176"/>
              <a:ext cx="412142" cy="569220"/>
              <a:chOff x="7884443" y="3341951"/>
              <a:chExt cx="412142" cy="569220"/>
            </a:xfrm>
          </p:grpSpPr>
          <p:cxnSp>
            <p:nvCxnSpPr>
              <p:cNvPr id="49" name="Straight Arrow Connector 48">
                <a:extLst>
                  <a:ext uri="{FF2B5EF4-FFF2-40B4-BE49-F238E27FC236}">
                    <a16:creationId xmlns:a16="http://schemas.microsoft.com/office/drawing/2014/main" id="{66E66184-7A62-492C-9238-6AD532B0A0C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113157" y="3667432"/>
                <a:ext cx="27088" cy="243739"/>
              </a:xfrm>
              <a:prstGeom prst="straightConnector1">
                <a:avLst/>
              </a:prstGeom>
              <a:ln w="28575">
                <a:solidFill>
                  <a:srgbClr val="00B05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A4D2E26B-200C-464E-BA1F-F567EE6D94CF}"/>
                  </a:ext>
                </a:extLst>
              </p:cNvPr>
              <p:cNvSpPr/>
              <p:nvPr/>
            </p:nvSpPr>
            <p:spPr>
              <a:xfrm>
                <a:off x="7884443" y="3341951"/>
                <a:ext cx="412142" cy="325481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b="1" dirty="0">
                    <a:solidFill>
                      <a:srgbClr val="00B050"/>
                    </a:solidFill>
                  </a:rPr>
                  <a:t>S</a:t>
                </a:r>
                <a:endParaRPr lang="en-ID" sz="1400" b="1" dirty="0">
                  <a:solidFill>
                    <a:srgbClr val="00B050"/>
                  </a:solidFill>
                </a:endParaRPr>
              </a:p>
            </p:txBody>
          </p:sp>
        </p:grpSp>
      </p:grpSp>
      <p:sp>
        <p:nvSpPr>
          <p:cNvPr id="55" name="Rectangle 54">
            <a:extLst>
              <a:ext uri="{FF2B5EF4-FFF2-40B4-BE49-F238E27FC236}">
                <a16:creationId xmlns:a16="http://schemas.microsoft.com/office/drawing/2014/main" id="{9A705089-0729-4504-8D68-1B8551D0BAB3}"/>
              </a:ext>
            </a:extLst>
          </p:cNvPr>
          <p:cNvSpPr/>
          <p:nvPr/>
        </p:nvSpPr>
        <p:spPr>
          <a:xfrm>
            <a:off x="186420" y="14859"/>
            <a:ext cx="8957580" cy="9596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Task 2</a:t>
            </a:r>
          </a:p>
          <a:p>
            <a:r>
              <a:rPr lang="en-US" sz="1400" b="1" dirty="0">
                <a:solidFill>
                  <a:srgbClr val="FF0000"/>
                </a:solidFill>
              </a:rPr>
              <a:t>1. Please draw how many P waves, S waves and Surface waves of your data.</a:t>
            </a:r>
          </a:p>
          <a:p>
            <a:r>
              <a:rPr lang="en-US" sz="1400" b="1" dirty="0">
                <a:solidFill>
                  <a:srgbClr val="FF0000"/>
                </a:solidFill>
              </a:rPr>
              <a:t>2. Please count how many sequence of your seismograph data. </a:t>
            </a:r>
          </a:p>
          <a:p>
            <a:r>
              <a:rPr lang="en-US" sz="1400" b="1" dirty="0">
                <a:solidFill>
                  <a:srgbClr val="FF0000"/>
                </a:solidFill>
              </a:rPr>
              <a:t>3. Please estimate the time of P waves, S waves and Surface waves of your data</a:t>
            </a:r>
          </a:p>
        </p:txBody>
      </p:sp>
    </p:spTree>
    <p:extLst>
      <p:ext uri="{BB962C8B-B14F-4D97-AF65-F5344CB8AC3E}">
        <p14:creationId xmlns:p14="http://schemas.microsoft.com/office/powerpoint/2010/main" val="18716146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463</TotalTime>
  <Words>995</Words>
  <Application>Microsoft Office PowerPoint</Application>
  <PresentationFormat>Widescreen</PresentationFormat>
  <Paragraphs>375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Tw Cen MT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topar tampubolon</dc:creator>
  <cp:lastModifiedBy>topar tampubolon</cp:lastModifiedBy>
  <cp:revision>14</cp:revision>
  <dcterms:created xsi:type="dcterms:W3CDTF">2020-03-26T14:30:13Z</dcterms:created>
  <dcterms:modified xsi:type="dcterms:W3CDTF">2020-03-27T08:47:05Z</dcterms:modified>
</cp:coreProperties>
</file>