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3" r:id="rId3"/>
    <p:sldId id="268" r:id="rId4"/>
    <p:sldId id="270" r:id="rId5"/>
    <p:sldId id="271" r:id="rId6"/>
    <p:sldId id="265" r:id="rId7"/>
    <p:sldId id="272" r:id="rId8"/>
    <p:sldId id="269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7E2EE-A9A3-488E-BF1C-9F3C690CC2E5}" type="datetimeFigureOut">
              <a:rPr lang="en-ID" smtClean="0"/>
              <a:t>03/04/2020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7BAE1-70BB-4826-86E7-2EEA8801B1F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680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gempa</a:t>
            </a:r>
            <a:r>
              <a:rPr lang="en-US" dirty="0"/>
              <a:t> = </a:t>
            </a:r>
            <a:r>
              <a:rPr lang="en-US" i="1" dirty="0"/>
              <a:t>s</a:t>
            </a:r>
            <a:r>
              <a:rPr lang="en-US" dirty="0"/>
              <a:t> (</a:t>
            </a:r>
            <a:r>
              <a:rPr lang="en-US" dirty="0" err="1"/>
              <a:t>satuan</a:t>
            </a:r>
            <a:r>
              <a:rPr lang="en-US" dirty="0"/>
              <a:t> km or miles)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rambat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transversal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rambat</a:t>
            </a:r>
            <a:r>
              <a:rPr lang="en-US" dirty="0"/>
              <a:t> longitudinal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i="1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en-US" i="1" baseline="-25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7BAE1-70BB-4826-86E7-2EEA8801B1F2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238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E961-B73A-459F-8FD5-5F1E17105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232EF-433E-4112-BD65-40F605DD6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F535E-C6D8-4505-8C17-23F62D1D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03/04/2020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E6ABE-A97C-4C1A-AFF5-0EE0663E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752AE-F68C-42DE-84BF-09FF63A1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325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4918-53E7-4641-BCA6-8BCCAA64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C4238-FC2B-4CD6-863A-0E4C29562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49FDF-705E-46B9-8E34-57A6AD19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03/04/2020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CDF7E-CFDC-442D-8C6C-A871E1C1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305F1-5162-4AB1-82A6-0DAB9732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035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7C86D-8D8E-4788-A66D-7D374A31E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2D538-FA21-4C38-B94C-8A3150657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7161-B12F-426A-9265-D00DB10D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03/04/2020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B529A-1D58-4623-A1CB-59EA73F9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CD340-9BEB-4DE0-AB09-B5C1C079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038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445B-D9F0-4787-A860-4CE4BE65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2477-B6BF-400F-9CF4-2E0F0316F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86784-C554-45DB-8AC6-93127596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03/04/2020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D211D-481F-455B-8352-84B9A4A3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11B7B-3B7F-48D9-AFB1-46D7B562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273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9C1E-A122-4DAF-AA48-ED6D775F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8D023-68AF-47DB-8EA7-5DC302A28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C3CA7-46FA-4C31-AC20-DEAFE511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03/04/2020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152F0-5C6E-4BFB-8658-3086FDDE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DCF17-3F27-4F89-9874-D7701919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614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89C3-1645-4656-B260-51CF6804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AA1AF-FA77-4D4F-9315-4D7E07CBB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23005-082D-4955-8C86-D96DFE25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F42E-F15E-40C7-8681-0803A338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03/04/2020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980F9-4FCF-4847-8EF7-D156E0E1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45BF-52FE-4C1A-9ADC-41497AF9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695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5F04-4F02-4C79-89A3-E7F7F064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59144-9E06-4996-AE85-DA2E29A0F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F43E9-6A0A-48D1-A0C8-CB9DC1E39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F1997-316B-4FBC-A78B-FDFD26054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27B8D-0A5B-44B2-94EC-98116ABFA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242D6-7457-419F-A9CD-6E98999F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03/04/2020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5C0C2A-9519-4C10-8D88-C19D21C6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B1F1C-875E-4E61-BF43-893E1D51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061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2D17-3B67-4CEB-A750-A695C65C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5B745-F340-4B36-9531-9C0B7C17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03/04/2020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158AE-675D-48B7-9D7C-B0C7F1B0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85F69-1F41-479D-9C70-BAFCCE83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360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40D4D-D643-481B-B190-ABE42B9C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03/04/2020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123E1-617C-404F-BB30-A28902B6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187CE-E1C9-4756-8762-09024D8B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104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2892-AFFA-4ACD-802F-26EE9E89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A6BD-87DE-452D-854E-0D5F4ADE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7C033-DA62-4145-8710-51582401F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C14C9-59B3-42D0-8547-339A0A14C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03/04/2020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4AFCC-42D3-476C-ACCA-C3273AFD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2D7FF-52D1-477A-994D-E2466DA6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711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E882-A242-4CBB-BB38-319EA63B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0AFBE-D797-474F-A5E3-93227A5F6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E2EBD-229D-457A-875D-F820AE6F9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8F419-335E-4532-B603-CA6211D4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03/04/2020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F9194-5458-4A22-83EC-21941A07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DFD6A-DFB8-47A0-8CE9-1B48B8DC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42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906C2-BC76-4956-8054-76929CAA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74861-66D6-463C-8288-BF1475EF8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79A59-F463-4950-8356-6524044A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5683F-A537-44EE-A5C7-D629E2595C78}" type="datetimeFigureOut">
              <a:rPr lang="en-ID" smtClean="0"/>
              <a:t>03/04/2020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FD14C-792A-48C3-A537-B36BC77FD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987B6-C440-41DA-9F28-45AD30648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94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s.edu/app/station_monitor/#Today/PS-PSI/webicorder/PS-PSI|1119589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eddah.yanti@staff.uma.ac.i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1002F2-7D44-4A22-910D-4F8B93A58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8CEA0-35F1-416B-9596-78761A5526FC}"/>
              </a:ext>
            </a:extLst>
          </p:cNvPr>
          <p:cNvSpPr txBox="1"/>
          <p:nvPr/>
        </p:nvSpPr>
        <p:spPr>
          <a:xfrm>
            <a:off x="2440676" y="4593112"/>
            <a:ext cx="7278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Jeddah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Yanti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,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S.Si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., M.Sc.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Email :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</a:rPr>
              <a:t>Jeddah.yanti@staff.uma.ac.id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3CBD11-7477-4FD2-AD7B-B8B7FF2D06F2}"/>
              </a:ext>
            </a:extLst>
          </p:cNvPr>
          <p:cNvSpPr/>
          <p:nvPr/>
        </p:nvSpPr>
        <p:spPr>
          <a:xfrm>
            <a:off x="922671" y="1259533"/>
            <a:ext cx="7100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FUNDAMENTAL OF EARTHQUAKE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0E90F-FAEA-49B4-B00F-C302C7F6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17" y="6612"/>
            <a:ext cx="4244725" cy="11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5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D82500-CA28-48E5-8330-789D68D041B6}"/>
              </a:ext>
            </a:extLst>
          </p:cNvPr>
          <p:cNvSpPr/>
          <p:nvPr/>
        </p:nvSpPr>
        <p:spPr>
          <a:xfrm>
            <a:off x="235499" y="369399"/>
            <a:ext cx="5218976" cy="55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THE FUNDAMENTAL OF WAVES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3565C6-6D66-4BA0-9FF3-56AF98D52F18}"/>
              </a:ext>
            </a:extLst>
          </p:cNvPr>
          <p:cNvGrpSpPr/>
          <p:nvPr/>
        </p:nvGrpSpPr>
        <p:grpSpPr>
          <a:xfrm>
            <a:off x="439837" y="921724"/>
            <a:ext cx="3537979" cy="2381062"/>
            <a:chOff x="1006996" y="1030411"/>
            <a:chExt cx="3537979" cy="2381062"/>
          </a:xfrm>
        </p:grpSpPr>
        <p:pic>
          <p:nvPicPr>
            <p:cNvPr id="4100" name="Picture 4" descr="Waves">
              <a:extLst>
                <a:ext uri="{FF2B5EF4-FFF2-40B4-BE49-F238E27FC236}">
                  <a16:creationId xmlns:a16="http://schemas.microsoft.com/office/drawing/2014/main" id="{F8F9A879-1FAC-4B30-BF64-103390755F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10" t="12421" r="6831" b="19241"/>
            <a:stretch/>
          </p:blipFill>
          <p:spPr bwMode="auto">
            <a:xfrm>
              <a:off x="1006996" y="1172737"/>
              <a:ext cx="3537979" cy="1888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11B182-351F-4015-891F-D320C6A1DC17}"/>
                </a:ext>
              </a:extLst>
            </p:cNvPr>
            <p:cNvSpPr/>
            <p:nvPr/>
          </p:nvSpPr>
          <p:spPr>
            <a:xfrm>
              <a:off x="1705787" y="1030411"/>
              <a:ext cx="420271" cy="5521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(</a:t>
              </a:r>
              <a:r>
                <a:rPr lang="el-GR" sz="1400" b="1" dirty="0">
                  <a:solidFill>
                    <a:srgbClr val="FF0000"/>
                  </a:solidFill>
                </a:rPr>
                <a:t>λ</a:t>
              </a:r>
              <a:r>
                <a:rPr lang="en-US" sz="14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54C082-8DA9-4F3C-8576-8144C1016903}"/>
                </a:ext>
              </a:extLst>
            </p:cNvPr>
            <p:cNvSpPr/>
            <p:nvPr/>
          </p:nvSpPr>
          <p:spPr>
            <a:xfrm>
              <a:off x="3829622" y="1488767"/>
              <a:ext cx="420271" cy="5521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(A)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231470-C7CC-4B59-8CD1-709ED69AA843}"/>
                </a:ext>
              </a:extLst>
            </p:cNvPr>
            <p:cNvSpPr/>
            <p:nvPr/>
          </p:nvSpPr>
          <p:spPr>
            <a:xfrm>
              <a:off x="2424715" y="2859350"/>
              <a:ext cx="420272" cy="5521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(T)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89C5F3-B954-423C-AB57-3D231BC42E64}"/>
                </a:ext>
              </a:extLst>
            </p:cNvPr>
            <p:cNvSpPr/>
            <p:nvPr/>
          </p:nvSpPr>
          <p:spPr>
            <a:xfrm>
              <a:off x="1340080" y="2509011"/>
              <a:ext cx="420272" cy="5521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(y)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912A8B-F77B-455C-9845-466FB9119D91}"/>
                </a:ext>
              </a:extLst>
            </p:cNvPr>
            <p:cNvSpPr/>
            <p:nvPr/>
          </p:nvSpPr>
          <p:spPr>
            <a:xfrm>
              <a:off x="4124704" y="1998888"/>
              <a:ext cx="420271" cy="5521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(t)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98C9B4A-0AE0-433C-B6EC-77BE1F13BD62}"/>
              </a:ext>
            </a:extLst>
          </p:cNvPr>
          <p:cNvSpPr/>
          <p:nvPr/>
        </p:nvSpPr>
        <p:spPr>
          <a:xfrm>
            <a:off x="357270" y="4197526"/>
            <a:ext cx="3890639" cy="55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WAVE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421B965-D906-4965-872F-3913541E8DEB}"/>
                  </a:ext>
                </a:extLst>
              </p:cNvPr>
              <p:cNvSpPr/>
              <p:nvPr/>
            </p:nvSpPr>
            <p:spPr>
              <a:xfrm>
                <a:off x="392230" y="4749651"/>
                <a:ext cx="4670965" cy="1657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l-GR" dirty="0">
                    <a:solidFill>
                      <a:schemeClr val="tx1"/>
                    </a:solidFill>
                  </a:rPr>
                  <a:t>λ</a:t>
                </a:r>
                <a:r>
                  <a:rPr lang="en-US" dirty="0">
                    <a:solidFill>
                      <a:schemeClr val="tx1"/>
                    </a:solidFill>
                  </a:rPr>
                  <a:t> = wavelength (so-called </a:t>
                </a:r>
                <a:r>
                  <a:rPr lang="en-US" dirty="0" err="1">
                    <a:solidFill>
                      <a:schemeClr val="tx1"/>
                    </a:solidFill>
                  </a:rPr>
                  <a:t>lamda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 = Period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y = wave cycle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 = Amplitude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 = time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velocity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421B965-D906-4965-872F-3913541E8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0" y="4749651"/>
                <a:ext cx="4670965" cy="1657350"/>
              </a:xfrm>
              <a:prstGeom prst="rect">
                <a:avLst/>
              </a:prstGeom>
              <a:blipFill>
                <a:blip r:embed="rId3"/>
                <a:stretch>
                  <a:fillRect l="-1043" t="-4412" b="-84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elombang Transversal">
            <a:extLst>
              <a:ext uri="{FF2B5EF4-FFF2-40B4-BE49-F238E27FC236}">
                <a16:creationId xmlns:a16="http://schemas.microsoft.com/office/drawing/2014/main" id="{99E33B44-787D-47B9-882B-318A62F7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99" y="814452"/>
            <a:ext cx="3495064" cy="26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lombang Longitudinal">
            <a:extLst>
              <a:ext uri="{FF2B5EF4-FFF2-40B4-BE49-F238E27FC236}">
                <a16:creationId xmlns:a16="http://schemas.microsoft.com/office/drawing/2014/main" id="{7CC1528E-BF39-4074-B6F1-C294C4939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103" y="1022265"/>
            <a:ext cx="4029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026BD4B-7EFD-414E-8E1A-8148CE0226D3}"/>
              </a:ext>
            </a:extLst>
          </p:cNvPr>
          <p:cNvSpPr/>
          <p:nvPr/>
        </p:nvSpPr>
        <p:spPr>
          <a:xfrm>
            <a:off x="5454475" y="370834"/>
            <a:ext cx="5218976" cy="55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TYPES OF WAVES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C06390-72E9-4B57-8720-12A8E9192F57}"/>
              </a:ext>
            </a:extLst>
          </p:cNvPr>
          <p:cNvSpPr/>
          <p:nvPr/>
        </p:nvSpPr>
        <p:spPr>
          <a:xfrm>
            <a:off x="8404832" y="3530822"/>
            <a:ext cx="35390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/>
              <a:t>Gelombang</a:t>
            </a:r>
            <a:r>
              <a:rPr lang="en-ID" dirty="0"/>
              <a:t> longitudinal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yang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getarnya</a:t>
            </a:r>
            <a:r>
              <a:rPr lang="en-ID" dirty="0"/>
              <a:t> </a:t>
            </a:r>
            <a:r>
              <a:rPr lang="en-ID" dirty="0" err="1"/>
              <a:t>berimpit</a:t>
            </a:r>
            <a:r>
              <a:rPr lang="en-ID" dirty="0"/>
              <a:t>/</a:t>
            </a:r>
            <a:r>
              <a:rPr lang="en-ID" dirty="0" err="1"/>
              <a:t>sejajar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rambat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. Pada </a:t>
            </a:r>
            <a:r>
              <a:rPr lang="en-ID" dirty="0" err="1"/>
              <a:t>gempa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juga </a:t>
            </a:r>
            <a:r>
              <a:rPr lang="en-ID" b="1" dirty="0"/>
              <a:t>p waves.</a:t>
            </a:r>
          </a:p>
          <a:p>
            <a:r>
              <a:rPr lang="en-US" i="1" dirty="0"/>
              <a:t>Push </a:t>
            </a:r>
            <a:r>
              <a:rPr lang="en-US" dirty="0"/>
              <a:t>waves—denoted </a:t>
            </a:r>
            <a:r>
              <a:rPr lang="en-US" b="1" dirty="0"/>
              <a:t>p waves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9420A0-6854-4DBE-8AF0-A77D088180F9}"/>
              </a:ext>
            </a:extLst>
          </p:cNvPr>
          <p:cNvSpPr/>
          <p:nvPr/>
        </p:nvSpPr>
        <p:spPr>
          <a:xfrm>
            <a:off x="4601718" y="3566989"/>
            <a:ext cx="33649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solidFill>
                  <a:srgbClr val="444444"/>
                </a:solidFill>
                <a:latin typeface="Ubuntu"/>
              </a:rPr>
              <a:t>Gelombang</a:t>
            </a:r>
            <a:r>
              <a:rPr lang="en-ID" dirty="0">
                <a:solidFill>
                  <a:srgbClr val="444444"/>
                </a:solidFill>
                <a:latin typeface="Ubuntu"/>
              </a:rPr>
              <a:t> transversal </a:t>
            </a:r>
            <a:r>
              <a:rPr lang="en-ID" dirty="0" err="1">
                <a:solidFill>
                  <a:srgbClr val="444444"/>
                </a:solidFill>
                <a:latin typeface="Ubuntu"/>
              </a:rPr>
              <a:t>adalah</a:t>
            </a:r>
            <a:r>
              <a:rPr lang="en-ID" dirty="0">
                <a:solidFill>
                  <a:srgbClr val="444444"/>
                </a:solidFill>
                <a:latin typeface="Ubuntu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Ubuntu"/>
              </a:rPr>
              <a:t>gelombang</a:t>
            </a:r>
            <a:r>
              <a:rPr lang="en-ID" dirty="0">
                <a:solidFill>
                  <a:srgbClr val="444444"/>
                </a:solidFill>
                <a:latin typeface="Ubuntu"/>
              </a:rPr>
              <a:t> yang </a:t>
            </a:r>
            <a:r>
              <a:rPr lang="en-ID" dirty="0" err="1">
                <a:solidFill>
                  <a:srgbClr val="444444"/>
                </a:solidFill>
                <a:latin typeface="Ubuntu"/>
              </a:rPr>
              <a:t>arah</a:t>
            </a:r>
            <a:r>
              <a:rPr lang="en-ID" dirty="0">
                <a:solidFill>
                  <a:srgbClr val="444444"/>
                </a:solidFill>
                <a:latin typeface="Ubuntu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Ubuntu"/>
              </a:rPr>
              <a:t>getarnya</a:t>
            </a:r>
            <a:r>
              <a:rPr lang="en-ID" dirty="0">
                <a:solidFill>
                  <a:srgbClr val="444444"/>
                </a:solidFill>
                <a:latin typeface="Ubuntu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Ubuntu"/>
              </a:rPr>
              <a:t>tegak</a:t>
            </a:r>
            <a:r>
              <a:rPr lang="en-ID" dirty="0">
                <a:solidFill>
                  <a:srgbClr val="444444"/>
                </a:solidFill>
                <a:latin typeface="Ubuntu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Ubuntu"/>
              </a:rPr>
              <a:t>lurus</a:t>
            </a:r>
            <a:r>
              <a:rPr lang="en-ID" dirty="0">
                <a:solidFill>
                  <a:srgbClr val="444444"/>
                </a:solidFill>
                <a:latin typeface="Ubuntu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Ubuntu"/>
              </a:rPr>
              <a:t>dengan</a:t>
            </a:r>
            <a:r>
              <a:rPr lang="en-ID" dirty="0">
                <a:solidFill>
                  <a:srgbClr val="444444"/>
                </a:solidFill>
                <a:latin typeface="Ubuntu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Ubuntu"/>
              </a:rPr>
              <a:t>arah</a:t>
            </a:r>
            <a:r>
              <a:rPr lang="en-ID" dirty="0">
                <a:solidFill>
                  <a:srgbClr val="444444"/>
                </a:solidFill>
                <a:latin typeface="Ubuntu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Ubuntu"/>
              </a:rPr>
              <a:t>rambat</a:t>
            </a:r>
            <a:r>
              <a:rPr lang="en-ID" dirty="0">
                <a:solidFill>
                  <a:srgbClr val="444444"/>
                </a:solidFill>
                <a:latin typeface="Ubuntu"/>
              </a:rPr>
              <a:t> </a:t>
            </a:r>
            <a:r>
              <a:rPr lang="en-ID" dirty="0" err="1">
                <a:solidFill>
                  <a:srgbClr val="444444"/>
                </a:solidFill>
                <a:latin typeface="Ubuntu"/>
              </a:rPr>
              <a:t>gelombang</a:t>
            </a:r>
            <a:r>
              <a:rPr lang="en-ID" dirty="0">
                <a:solidFill>
                  <a:srgbClr val="444444"/>
                </a:solidFill>
                <a:latin typeface="Ubuntu"/>
              </a:rPr>
              <a:t>. </a:t>
            </a:r>
            <a:r>
              <a:rPr lang="en-ID" dirty="0"/>
              <a:t>Pada </a:t>
            </a:r>
            <a:r>
              <a:rPr lang="en-ID" dirty="0" err="1"/>
              <a:t>gempa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juga </a:t>
            </a:r>
            <a:r>
              <a:rPr lang="en-ID" b="1" dirty="0"/>
              <a:t>s waves.</a:t>
            </a:r>
          </a:p>
          <a:p>
            <a:pPr algn="just"/>
            <a:r>
              <a:rPr lang="en-US" i="1" dirty="0"/>
              <a:t>Shock </a:t>
            </a:r>
            <a:r>
              <a:rPr lang="en-US" dirty="0"/>
              <a:t>waves or </a:t>
            </a:r>
            <a:r>
              <a:rPr lang="en-US" i="1" dirty="0"/>
              <a:t>shear </a:t>
            </a:r>
            <a:r>
              <a:rPr lang="en-US" dirty="0"/>
              <a:t>waves – denoted </a:t>
            </a:r>
            <a:r>
              <a:rPr lang="en-US" b="1" dirty="0"/>
              <a:t>s waves</a:t>
            </a:r>
          </a:p>
          <a:p>
            <a:pPr algn="just"/>
            <a:endParaRPr lang="en-ID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8568FD-1C2A-4FC3-B679-BDA7B056B185}"/>
              </a:ext>
            </a:extLst>
          </p:cNvPr>
          <p:cNvSpPr/>
          <p:nvPr/>
        </p:nvSpPr>
        <p:spPr>
          <a:xfrm>
            <a:off x="357270" y="3264937"/>
            <a:ext cx="3890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solidFill>
                  <a:srgbClr val="444444"/>
                </a:solidFill>
                <a:latin typeface="Ubuntu"/>
              </a:rPr>
              <a:t>Gelombang</a:t>
            </a:r>
            <a:r>
              <a:rPr lang="en-ID" dirty="0">
                <a:solidFill>
                  <a:srgbClr val="444444"/>
                </a:solidFill>
                <a:latin typeface="Ubuntu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Ubuntu"/>
              </a:rPr>
              <a:t>adalah</a:t>
            </a:r>
            <a:r>
              <a:rPr lang="en-US" dirty="0">
                <a:solidFill>
                  <a:srgbClr val="444444"/>
                </a:solidFill>
                <a:latin typeface="Ubuntu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Ubuntu"/>
              </a:rPr>
              <a:t>energi</a:t>
            </a:r>
            <a:r>
              <a:rPr lang="en-US" dirty="0">
                <a:solidFill>
                  <a:srgbClr val="444444"/>
                </a:solidFill>
                <a:latin typeface="Ubuntu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Ubuntu"/>
              </a:rPr>
              <a:t>getar</a:t>
            </a:r>
            <a:r>
              <a:rPr lang="en-US" dirty="0">
                <a:solidFill>
                  <a:srgbClr val="444444"/>
                </a:solidFill>
                <a:latin typeface="Ubuntu"/>
              </a:rPr>
              <a:t> yang </a:t>
            </a:r>
            <a:r>
              <a:rPr lang="en-US" dirty="0" err="1">
                <a:solidFill>
                  <a:srgbClr val="444444"/>
                </a:solidFill>
                <a:latin typeface="Ubuntu"/>
              </a:rPr>
              <a:t>merambat</a:t>
            </a:r>
            <a:endParaRPr lang="en-US" b="1" dirty="0"/>
          </a:p>
          <a:p>
            <a:pPr algn="just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072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C04C483-7342-4775-AAD3-A2144B409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29" y="67291"/>
            <a:ext cx="4893714" cy="18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1114E0-9BF0-4B6B-98A3-746CF7263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63" y="114661"/>
            <a:ext cx="5410200" cy="1657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004AF8-414B-4E55-8C27-1DE40819F364}"/>
              </a:ext>
            </a:extLst>
          </p:cNvPr>
          <p:cNvSpPr/>
          <p:nvPr/>
        </p:nvSpPr>
        <p:spPr>
          <a:xfrm>
            <a:off x="359874" y="196770"/>
            <a:ext cx="5796063" cy="212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1137B-EBC9-451D-8B76-077C631EC852}"/>
              </a:ext>
            </a:extLst>
          </p:cNvPr>
          <p:cNvSpPr/>
          <p:nvPr/>
        </p:nvSpPr>
        <p:spPr>
          <a:xfrm>
            <a:off x="162692" y="2020616"/>
            <a:ext cx="1174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i="1" dirty="0"/>
              <a:t>s</a:t>
            </a:r>
            <a:r>
              <a:rPr lang="en-US" dirty="0"/>
              <a:t> is the distance from a given observation point to the hypocenter (km or miles)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ID" dirty="0"/>
              <a:t> is the </a:t>
            </a:r>
            <a:r>
              <a:rPr lang="en-US" dirty="0"/>
              <a:t>propagation velocity of the transverse waves (m/s, nm/s, </a:t>
            </a:r>
            <a:r>
              <a:rPr lang="el-GR" dirty="0"/>
              <a:t>μ</a:t>
            </a:r>
            <a:r>
              <a:rPr lang="en-US" dirty="0"/>
              <a:t>m/s)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i="1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dirty="0"/>
              <a:t>is The propagation velocity </a:t>
            </a:r>
            <a:r>
              <a:rPr lang="en-US" dirty="0"/>
              <a:t>of the longitudinal (push waves) (m/s, nm/s, </a:t>
            </a:r>
            <a:r>
              <a:rPr lang="el-GR" dirty="0"/>
              <a:t>μ</a:t>
            </a:r>
            <a:r>
              <a:rPr lang="en-US" dirty="0"/>
              <a:t>m/s)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/>
              <a:t>T is the time difference between the arrival of p and s waves (s)</a:t>
            </a:r>
            <a:endParaRPr lang="en-US" i="1" baseline="-25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E38459-35C5-49BD-A4E6-45F60515BD42}"/>
                  </a:ext>
                </a:extLst>
              </p:cNvPr>
              <p:cNvSpPr txBox="1"/>
              <p:nvPr/>
            </p:nvSpPr>
            <p:spPr>
              <a:xfrm>
                <a:off x="2530270" y="3469550"/>
                <a:ext cx="1259383" cy="551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E38459-35C5-49BD-A4E6-45F60515B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70" y="3469550"/>
                <a:ext cx="1259383" cy="551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C11AD1-E7AD-4ACC-ABB2-61A57255BCB5}"/>
                  </a:ext>
                </a:extLst>
              </p:cNvPr>
              <p:cNvSpPr txBox="1"/>
              <p:nvPr/>
            </p:nvSpPr>
            <p:spPr>
              <a:xfrm>
                <a:off x="2446144" y="4269716"/>
                <a:ext cx="1623521" cy="627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C11AD1-E7AD-4ACC-ABB2-61A57255B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144" y="4269716"/>
                <a:ext cx="1623521" cy="627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9ECD08-6799-4145-B849-27ECB6E0D26D}"/>
                  </a:ext>
                </a:extLst>
              </p:cNvPr>
              <p:cNvSpPr txBox="1"/>
              <p:nvPr/>
            </p:nvSpPr>
            <p:spPr>
              <a:xfrm>
                <a:off x="6585829" y="4123000"/>
                <a:ext cx="1442126" cy="921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9ECD08-6799-4145-B849-27ECB6E0D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29" y="4123000"/>
                <a:ext cx="1442126" cy="9217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4C552DF-87E7-4666-8E9A-CB440301ABF2}"/>
              </a:ext>
            </a:extLst>
          </p:cNvPr>
          <p:cNvSpPr/>
          <p:nvPr/>
        </p:nvSpPr>
        <p:spPr>
          <a:xfrm>
            <a:off x="8122336" y="4426603"/>
            <a:ext cx="1442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Distance eq</a:t>
            </a:r>
            <a:endParaRPr lang="en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67170C-E7BD-4279-BB81-63971A8BD3EB}"/>
              </a:ext>
            </a:extLst>
          </p:cNvPr>
          <p:cNvSpPr/>
          <p:nvPr/>
        </p:nvSpPr>
        <p:spPr>
          <a:xfrm>
            <a:off x="4164046" y="4398758"/>
            <a:ext cx="1442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Period eq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424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8AAAED-4D09-496C-A7CA-496155F5C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54" y="145272"/>
            <a:ext cx="3171825" cy="4924425"/>
          </a:xfrm>
          <a:prstGeom prst="rect">
            <a:avLst/>
          </a:prstGeom>
        </p:spPr>
      </p:pic>
      <p:pic>
        <p:nvPicPr>
          <p:cNvPr id="3" name="Z-1-station_Seismogram_ShortSegment">
            <a:hlinkClick r:id="" action="ppaction://media"/>
            <a:extLst>
              <a:ext uri="{FF2B5EF4-FFF2-40B4-BE49-F238E27FC236}">
                <a16:creationId xmlns:a16="http://schemas.microsoft.com/office/drawing/2014/main" id="{4096325E-C763-493D-A615-F647D37303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9182" y="287757"/>
            <a:ext cx="6955549" cy="47819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51D0A6-BA3A-4CCA-B326-521EFAF276B4}"/>
              </a:ext>
            </a:extLst>
          </p:cNvPr>
          <p:cNvSpPr/>
          <p:nvPr/>
        </p:nvSpPr>
        <p:spPr>
          <a:xfrm>
            <a:off x="597654" y="5327485"/>
            <a:ext cx="10309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3434"/>
                </a:solidFill>
              </a:rPr>
              <a:t>Timing of the seismic waves (P fastest)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3434"/>
                </a:solidFill>
              </a:rPr>
              <a:t>The time (x-axis on the seismogram) it takes for the seismic waves to travel from an earthquake)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3434"/>
                </a:solidFill>
              </a:rPr>
              <a:t>Different ways the seismic waves strike a building (P = bump; S = shear; surface = rolling wobble).</a:t>
            </a:r>
            <a:endParaRPr lang="en-US" b="0" i="0" dirty="0">
              <a:solidFill>
                <a:srgbClr val="34343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11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-Amplification_ShortSegment">
            <a:hlinkClick r:id="" action="ppaction://media"/>
            <a:extLst>
              <a:ext uri="{FF2B5EF4-FFF2-40B4-BE49-F238E27FC236}">
                <a16:creationId xmlns:a16="http://schemas.microsoft.com/office/drawing/2014/main" id="{006D70E5-83E8-4FA5-A810-31C0421D7A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890" y="337172"/>
            <a:ext cx="6730369" cy="52434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81DC88-2B74-4E13-AD68-3F3809C733E0}"/>
              </a:ext>
            </a:extLst>
          </p:cNvPr>
          <p:cNvSpPr/>
          <p:nvPr/>
        </p:nvSpPr>
        <p:spPr>
          <a:xfrm>
            <a:off x="7226269" y="1804758"/>
            <a:ext cx="4769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3434"/>
                </a:solidFill>
              </a:rPr>
              <a:t>Seismic waves travel through different materials at different speeds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3434"/>
                </a:solidFill>
              </a:rPr>
              <a:t>Seismic waves travel through different materials with different amplitudes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3434"/>
                </a:solidFill>
              </a:rPr>
              <a:t>Bedrock has high-frequency low-amplitude waves (less destructive)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43434"/>
                </a:solidFill>
              </a:rPr>
              <a:t>Sediment has low-frequency high amplitude waves (more destructive)</a:t>
            </a:r>
            <a:endParaRPr lang="en-US" b="0" i="0" dirty="0">
              <a:solidFill>
                <a:srgbClr val="34343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65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768A2-7733-42CF-B276-9EF35184F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1" r="20965" b="359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9851A5-0143-4CF8-BFAD-009CF6F07826}"/>
              </a:ext>
            </a:extLst>
          </p:cNvPr>
          <p:cNvSpPr/>
          <p:nvPr/>
        </p:nvSpPr>
        <p:spPr>
          <a:xfrm>
            <a:off x="423258" y="352054"/>
            <a:ext cx="1083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Ubuntu"/>
              </a:rPr>
              <a:t>ONE OF APPLICATION FOR EARTHQUAKE OBERVATION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4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93BC23-39F1-45FF-92F4-F4F513FC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85" y="1323436"/>
            <a:ext cx="6322511" cy="2980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860792-2090-4110-AFCC-D96501FCEA0E}"/>
              </a:ext>
            </a:extLst>
          </p:cNvPr>
          <p:cNvSpPr/>
          <p:nvPr/>
        </p:nvSpPr>
        <p:spPr>
          <a:xfrm>
            <a:off x="225485" y="158468"/>
            <a:ext cx="10337035" cy="57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600" dirty="0" err="1">
                <a:solidFill>
                  <a:schemeClr val="tx1"/>
                </a:solidFill>
              </a:rPr>
              <a:t>Langkah-langkah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menggunakan</a:t>
            </a:r>
            <a:r>
              <a:rPr lang="en-US" sz="1600" dirty="0">
                <a:solidFill>
                  <a:schemeClr val="tx1"/>
                </a:solidFill>
              </a:rPr>
              <a:t> station monitor apps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website station monitor</a:t>
            </a:r>
          </a:p>
          <a:p>
            <a:r>
              <a:rPr lang="en-US" sz="1600" dirty="0">
                <a:solidFill>
                  <a:schemeClr val="tx1"/>
                </a:solidFill>
              </a:rPr>
              <a:t>1. Buka apps station monitor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website </a:t>
            </a:r>
            <a:r>
              <a:rPr lang="en-US" sz="1600" dirty="0" err="1">
                <a:solidFill>
                  <a:schemeClr val="tx1"/>
                </a:solidFill>
              </a:rPr>
              <a:t>dibawah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D1213-63BE-4E79-B613-EAD895BAE4E7}"/>
              </a:ext>
            </a:extLst>
          </p:cNvPr>
          <p:cNvSpPr/>
          <p:nvPr/>
        </p:nvSpPr>
        <p:spPr>
          <a:xfrm>
            <a:off x="432381" y="629884"/>
            <a:ext cx="4950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hlinkClick r:id="rId3"/>
              </a:rPr>
              <a:t>https://www.iris.edu/app/station_monitor/#Today/PS-PSI/webicorder/PS-PSI|11195893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2A423-E229-4D2A-A2D3-9A5C1EF99526}"/>
              </a:ext>
            </a:extLst>
          </p:cNvPr>
          <p:cNvSpPr/>
          <p:nvPr/>
        </p:nvSpPr>
        <p:spPr>
          <a:xfrm>
            <a:off x="6809297" y="455046"/>
            <a:ext cx="4829025" cy="57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2. </a:t>
            </a:r>
            <a:r>
              <a:rPr lang="en-US" sz="1600" dirty="0" err="1">
                <a:solidFill>
                  <a:schemeClr val="tx1"/>
                </a:solidFill>
              </a:rPr>
              <a:t>Perhatikan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coloum</a:t>
            </a:r>
            <a:r>
              <a:rPr lang="en-US" sz="1600" dirty="0">
                <a:solidFill>
                  <a:schemeClr val="tx1"/>
                </a:solidFill>
              </a:rPr>
              <a:t> bar </a:t>
            </a:r>
            <a:r>
              <a:rPr lang="en-US" sz="1600" dirty="0">
                <a:solidFill>
                  <a:srgbClr val="FF0000"/>
                </a:solidFill>
              </a:rPr>
              <a:t>recent events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klik</a:t>
            </a:r>
            <a:r>
              <a:rPr lang="en-US" sz="1600" dirty="0">
                <a:solidFill>
                  <a:schemeClr val="tx1"/>
                </a:solidFill>
              </a:rPr>
              <a:t> salah </a:t>
            </a:r>
            <a:r>
              <a:rPr lang="en-US" sz="1600" dirty="0" err="1">
                <a:solidFill>
                  <a:schemeClr val="tx1"/>
                </a:solidFill>
              </a:rPr>
              <a:t>satu</a:t>
            </a:r>
            <a:r>
              <a:rPr lang="en-US" sz="1600" dirty="0">
                <a:solidFill>
                  <a:schemeClr val="tx1"/>
                </a:solidFill>
              </a:rPr>
              <a:t> case </a:t>
            </a:r>
            <a:r>
              <a:rPr lang="en-US" sz="1600" dirty="0" err="1">
                <a:solidFill>
                  <a:schemeClr val="tx1"/>
                </a:solidFill>
              </a:rPr>
              <a:t>gempa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tampil</a:t>
            </a:r>
            <a:r>
              <a:rPr lang="en-US" sz="1600" dirty="0">
                <a:solidFill>
                  <a:schemeClr val="tx1"/>
                </a:solidFill>
              </a:rPr>
              <a:t> pada recent events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EBCFD-058A-4DD5-B9E0-C3255230D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81" y="5043314"/>
            <a:ext cx="7629427" cy="1277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D6A4F2-6D48-4A4D-B672-48D51CA43E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936"/>
          <a:stretch/>
        </p:blipFill>
        <p:spPr>
          <a:xfrm>
            <a:off x="7121495" y="1026858"/>
            <a:ext cx="4204627" cy="33234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A23D9B-EC4E-428C-A1AA-15E0582179EF}"/>
              </a:ext>
            </a:extLst>
          </p:cNvPr>
          <p:cNvSpPr/>
          <p:nvPr/>
        </p:nvSpPr>
        <p:spPr>
          <a:xfrm>
            <a:off x="225485" y="4497379"/>
            <a:ext cx="9550111" cy="57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3. </a:t>
            </a:r>
            <a:r>
              <a:rPr lang="en-US" sz="1600" dirty="0" err="1">
                <a:solidFill>
                  <a:schemeClr val="tx1"/>
                </a:solidFill>
              </a:rPr>
              <a:t>Sehingga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tampil</a:t>
            </a:r>
            <a:r>
              <a:rPr lang="en-US" sz="1600" dirty="0">
                <a:solidFill>
                  <a:schemeClr val="tx1"/>
                </a:solidFill>
              </a:rPr>
              <a:t> data seismograph </a:t>
            </a:r>
            <a:r>
              <a:rPr lang="en-US" sz="1600" dirty="0" err="1">
                <a:solidFill>
                  <a:schemeClr val="tx1"/>
                </a:solidFill>
              </a:rPr>
              <a:t>seperti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dibawah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tentukan</a:t>
            </a:r>
            <a:r>
              <a:rPr lang="en-US" sz="1600" dirty="0">
                <a:solidFill>
                  <a:schemeClr val="tx1"/>
                </a:solidFill>
              </a:rPr>
              <a:t> p wave, s wave and surface wave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9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30F7CD-79E8-41BF-9E3E-1C676FC63039}"/>
              </a:ext>
            </a:extLst>
          </p:cNvPr>
          <p:cNvSpPr/>
          <p:nvPr/>
        </p:nvSpPr>
        <p:spPr>
          <a:xfrm>
            <a:off x="1302646" y="130633"/>
            <a:ext cx="8957580" cy="351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TASK 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3A0C4B-5B8A-4BE9-8A53-89AAADD807FC}"/>
              </a:ext>
            </a:extLst>
          </p:cNvPr>
          <p:cNvSpPr/>
          <p:nvPr/>
        </p:nvSpPr>
        <p:spPr>
          <a:xfrm>
            <a:off x="253765" y="482489"/>
            <a:ext cx="10337035" cy="178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Collect recent event of earthquake that consists of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1" dirty="0">
                <a:solidFill>
                  <a:schemeClr val="tx1"/>
                </a:solidFill>
              </a:rPr>
              <a:t>Earthquake Location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1" dirty="0">
                <a:solidFill>
                  <a:schemeClr val="tx1"/>
                </a:solidFill>
              </a:rPr>
              <a:t>Time of the Event UTC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1600" b="1" dirty="0">
                <a:solidFill>
                  <a:schemeClr val="tx1"/>
                </a:solidFill>
              </a:rPr>
              <a:t>Station - Event Distance 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1600" b="1" dirty="0">
                <a:solidFill>
                  <a:schemeClr val="tx1"/>
                </a:solidFill>
              </a:rPr>
              <a:t>Depth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1600" b="1" dirty="0">
                <a:solidFill>
                  <a:schemeClr val="tx1"/>
                </a:solidFill>
              </a:rPr>
              <a:t>Magnitude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F5DEBB-DB5E-4004-8F16-0B2D84D73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16"/>
          <a:stretch/>
        </p:blipFill>
        <p:spPr>
          <a:xfrm>
            <a:off x="255945" y="3498942"/>
            <a:ext cx="11254183" cy="18868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19A724-5AF5-4788-A2A8-32037EC1BBBD}"/>
              </a:ext>
            </a:extLst>
          </p:cNvPr>
          <p:cNvSpPr/>
          <p:nvPr/>
        </p:nvSpPr>
        <p:spPr>
          <a:xfrm>
            <a:off x="253765" y="2023678"/>
            <a:ext cx="101391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sz="1600" b="1" dirty="0"/>
          </a:p>
          <a:p>
            <a:pPr marL="342900" indent="-342900">
              <a:buAutoNum type="arabicPeriod" startAt="2"/>
            </a:pPr>
            <a:r>
              <a:rPr lang="en-US" sz="1600" b="1" dirty="0"/>
              <a:t>Determine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1" dirty="0"/>
              <a:t>p waves and time arrival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1" dirty="0"/>
              <a:t>s waves and time arrival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1" dirty="0"/>
              <a:t>surface waves and time arrival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EC81EA-C5F2-4FF0-9AA3-2E2924FE4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936"/>
          <a:stretch/>
        </p:blipFill>
        <p:spPr>
          <a:xfrm>
            <a:off x="5521234" y="618357"/>
            <a:ext cx="3555902" cy="28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3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4569EC-0633-446C-8B3E-8C78B8499BD9}"/>
              </a:ext>
            </a:extLst>
          </p:cNvPr>
          <p:cNvSpPr/>
          <p:nvPr/>
        </p:nvSpPr>
        <p:spPr>
          <a:xfrm>
            <a:off x="597031" y="1528682"/>
            <a:ext cx="93482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/>
              <a:t>Date : Friday, April 4</a:t>
            </a:r>
            <a:r>
              <a:rPr lang="en-ID" baseline="30000" dirty="0"/>
              <a:t>th</a:t>
            </a:r>
            <a:r>
              <a:rPr lang="en-ID" dirty="0"/>
              <a:t> 2020</a:t>
            </a:r>
            <a:br>
              <a:rPr lang="en-ID" dirty="0"/>
            </a:br>
            <a:r>
              <a:rPr lang="en-ID" dirty="0"/>
              <a:t>Time : Start from 13.50 to 15.30 WIB</a:t>
            </a:r>
          </a:p>
          <a:p>
            <a:r>
              <a:rPr lang="en-ID" dirty="0"/>
              <a:t>Lecturer : Jeddah </a:t>
            </a:r>
            <a:r>
              <a:rPr lang="en-ID" dirty="0" err="1"/>
              <a:t>Yanti</a:t>
            </a:r>
            <a:r>
              <a:rPr lang="en-ID" dirty="0"/>
              <a:t>, </a:t>
            </a:r>
            <a:r>
              <a:rPr lang="en-ID" dirty="0" err="1"/>
              <a:t>S.Si</a:t>
            </a:r>
            <a:r>
              <a:rPr lang="en-ID" dirty="0"/>
              <a:t>., M.Sc.</a:t>
            </a:r>
            <a:br>
              <a:rPr lang="en-ID" dirty="0"/>
            </a:br>
            <a:r>
              <a:rPr lang="en-ID" dirty="0"/>
              <a:t>Course : Matrix and Vector</a:t>
            </a:r>
            <a:br>
              <a:rPr lang="en-ID" dirty="0"/>
            </a:br>
            <a:r>
              <a:rPr lang="en-ID" dirty="0"/>
              <a:t>Types : Task 3</a:t>
            </a:r>
            <a:br>
              <a:rPr lang="en-ID" dirty="0"/>
            </a:br>
            <a:r>
              <a:rPr lang="en-ID" dirty="0"/>
              <a:t>Time : PESP 17, Start from 10.00 to 11.40 WIB</a:t>
            </a:r>
            <a:br>
              <a:rPr lang="en-ID" dirty="0"/>
            </a:br>
            <a:r>
              <a:rPr lang="en-ID" dirty="0"/>
              <a:t>Information              : 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/>
              <a:t>You need to send file in word file or pdf file.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/>
              <a:t>If your file in photos, please copy those photos and paste to word file.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/>
              <a:t>Your file need to follow this format filename: STUDENT ID_NAME_TASK 3                                      Ex: 17xxxxxxx_Bunga_TASK 3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/>
              <a:t>You need to send file by your account in </a:t>
            </a:r>
            <a:r>
              <a:rPr lang="en-ID" dirty="0" err="1"/>
              <a:t>elearning</a:t>
            </a:r>
            <a:r>
              <a:rPr lang="en-ID" dirty="0"/>
              <a:t> UMA or to my e-mail                                      </a:t>
            </a:r>
            <a:r>
              <a:rPr lang="en-ID" dirty="0">
                <a:hlinkClick r:id="rId2"/>
              </a:rPr>
              <a:t>jeddah.yanti@staff.uma.ac.id</a:t>
            </a:r>
            <a:r>
              <a:rPr lang="en-ID" dirty="0"/>
              <a:t>  with subject STUDENT ID_NAME_TASK 3</a:t>
            </a:r>
            <a:br>
              <a:rPr lang="en-ID" dirty="0"/>
            </a:br>
            <a:r>
              <a:rPr lang="en-ID" dirty="0"/>
              <a:t>Ex: 17xxxxxxx_Bunga_TASK 3</a:t>
            </a:r>
          </a:p>
          <a:p>
            <a:endParaRPr lang="en-ID" dirty="0"/>
          </a:p>
          <a:p>
            <a:r>
              <a:rPr lang="en-ID" dirty="0"/>
              <a:t>*note : Subject and filename that does not follow the format above are considered to be ineligible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60440F-845E-4DCE-B43C-EDEF377C9C6E}"/>
              </a:ext>
            </a:extLst>
          </p:cNvPr>
          <p:cNvSpPr/>
          <p:nvPr/>
        </p:nvSpPr>
        <p:spPr>
          <a:xfrm>
            <a:off x="1274365" y="328596"/>
            <a:ext cx="8957580" cy="351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HOW TO COLLECT TASK 3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16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649</Words>
  <Application>Microsoft Office PowerPoint</Application>
  <PresentationFormat>Widescreen</PresentationFormat>
  <Paragraphs>69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Math</vt:lpstr>
      <vt:lpstr>Tw Cen MT</vt:lpstr>
      <vt:lpstr>Ubuntu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topar tampubolon</dc:creator>
  <cp:lastModifiedBy>topar tampubolon</cp:lastModifiedBy>
  <cp:revision>32</cp:revision>
  <dcterms:created xsi:type="dcterms:W3CDTF">2020-03-26T14:30:13Z</dcterms:created>
  <dcterms:modified xsi:type="dcterms:W3CDTF">2020-04-03T07:36:58Z</dcterms:modified>
</cp:coreProperties>
</file>