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63" r:id="rId3"/>
    <p:sldId id="276" r:id="rId4"/>
    <p:sldId id="275" r:id="rId5"/>
    <p:sldId id="277" r:id="rId6"/>
    <p:sldId id="278" r:id="rId7"/>
    <p:sldId id="271" r:id="rId8"/>
    <p:sldId id="270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36A88-5DA5-4C25-8786-18DFDD0D5B36}" type="datetimeFigureOut">
              <a:rPr lang="en-ID" smtClean="0"/>
              <a:t>15/04/2020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D6012-3B41-42E1-81E7-7B5C539610D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6879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7BAE1-70BB-4826-86E7-2EEA8801B1F2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9506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7BAE1-70BB-4826-86E7-2EEA8801B1F2}" type="slidenum">
              <a:rPr lang="en-ID" smtClean="0"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72384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5116D-DE82-4636-A4A5-EB30B4133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580C98-FC18-492E-A959-512D70A90E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479D6-AF91-4DD2-BE70-1EC425536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0FFA-4AC8-440E-8AF6-0D22EA13C30D}" type="datetimeFigureOut">
              <a:rPr lang="en-ID" smtClean="0"/>
              <a:t>15/04/2020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FF68B-7178-44D8-B6E2-F1E4A2349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9BDD0-6A3F-436A-81E6-461D67739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21A2-F2BD-420D-BDC7-0E807E0CD62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377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C6F70-2832-4314-B9C0-632D0F2E8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67EB1-32A1-4C9F-8D07-064C6AE51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9A37E-B986-49DD-BB40-0EEB73B48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0FFA-4AC8-440E-8AF6-0D22EA13C30D}" type="datetimeFigureOut">
              <a:rPr lang="en-ID" smtClean="0"/>
              <a:t>15/04/2020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C277C-079A-406C-86B0-FFA0B55B2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7B43A-3391-4437-BF2D-E4A3AD8BC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21A2-F2BD-420D-BDC7-0E807E0CD62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07812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59B1B5-A7D5-4040-B4D7-D61329A286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66F19E-C0AB-4700-BCEC-1DF1CEBE6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7ACB3-B7DD-44FA-94D1-F01C8F2BE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0FFA-4AC8-440E-8AF6-0D22EA13C30D}" type="datetimeFigureOut">
              <a:rPr lang="en-ID" smtClean="0"/>
              <a:t>15/04/2020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AAE03-AB22-4A02-9423-E84214609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FF998-45CB-4E19-A2BC-380874EE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21A2-F2BD-420D-BDC7-0E807E0CD62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58089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F3632-5E57-4AF8-9723-6B61CB1DA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D3003-85CF-49D7-8084-FE6F7D52B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95845-3AC8-4991-828E-F5C2AB3BF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0FFA-4AC8-440E-8AF6-0D22EA13C30D}" type="datetimeFigureOut">
              <a:rPr lang="en-ID" smtClean="0"/>
              <a:t>15/04/2020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8D1E3-25EE-4FDA-B70E-B7D15AD5A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8FEA5-D03D-4041-86A8-BF34752F9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21A2-F2BD-420D-BDC7-0E807E0CD62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2623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DDE32-DEB0-4553-A77A-1DA1F1C81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65207-BF4C-4BEA-8257-5E75C2320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97A69-0371-45D1-AC57-F70AD4164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0FFA-4AC8-440E-8AF6-0D22EA13C30D}" type="datetimeFigureOut">
              <a:rPr lang="en-ID" smtClean="0"/>
              <a:t>15/04/2020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54F73-D1DD-4AA3-B40C-3768D7432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6AE0A-0D88-46D3-AC3C-D07652ED8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21A2-F2BD-420D-BDC7-0E807E0CD62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7588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FDC53-AFEF-4A02-9FD8-7EBE78173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9181A-E45A-41F3-AED2-371C86FB6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99C34-2D5C-460B-AEDB-7CB61D31C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8BA0A6-DC63-4B45-9EAD-3B707427F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0FFA-4AC8-440E-8AF6-0D22EA13C30D}" type="datetimeFigureOut">
              <a:rPr lang="en-ID" smtClean="0"/>
              <a:t>15/04/2020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9E2460-B553-431F-8DB4-9975C8EAF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32BC4-8526-4A58-B1B5-8E929FDB3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21A2-F2BD-420D-BDC7-0E807E0CD62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5095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F5240-08A5-437B-AFF3-A5BE75A8E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7FF5C-8082-4C60-8432-D47B03FF6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2C58E-8C77-4E0A-BDD9-4AA604291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E7BB6-D787-4CCE-8879-4FDDB6ED79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C24C9C-679F-4093-A750-14A51ED1A4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50261E-597B-4D08-B349-BE6C0F1A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0FFA-4AC8-440E-8AF6-0D22EA13C30D}" type="datetimeFigureOut">
              <a:rPr lang="en-ID" smtClean="0"/>
              <a:t>15/04/2020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748560-A90F-4122-A7BE-D22EA168D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6245CA-1C4D-487C-943C-010EA105C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21A2-F2BD-420D-BDC7-0E807E0CD62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5841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DB8EC-EE6D-46DF-A813-7CF2FFB1D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EF634E-AF42-417F-A344-C17853EBA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0FFA-4AC8-440E-8AF6-0D22EA13C30D}" type="datetimeFigureOut">
              <a:rPr lang="en-ID" smtClean="0"/>
              <a:t>15/04/2020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40E438-DD73-4FF8-BB47-40ECFAA0A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D5BC4A-77F1-4B20-911E-FF6672890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21A2-F2BD-420D-BDC7-0E807E0CD62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9173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73D4B1-6691-4A7A-B896-47EEC328F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0FFA-4AC8-440E-8AF6-0D22EA13C30D}" type="datetimeFigureOut">
              <a:rPr lang="en-ID" smtClean="0"/>
              <a:t>15/04/2020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B07121-2BA1-4D94-9C34-1BE9863D3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59880-32D4-48B7-8CD1-E327CE418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21A2-F2BD-420D-BDC7-0E807E0CD62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51938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32C4E-0695-49E3-B29A-D30832EF0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F22BC-F6B0-4909-8BB8-B8EA90D4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985DD-4136-4F88-9C34-4B9F1456C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583B8-45B0-4AE7-972E-8AE69CEA7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0FFA-4AC8-440E-8AF6-0D22EA13C30D}" type="datetimeFigureOut">
              <a:rPr lang="en-ID" smtClean="0"/>
              <a:t>15/04/2020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3D33DC-7531-45CC-B69C-64E4EF29F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3F7BB-7766-4A7A-A02B-F6835D575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21A2-F2BD-420D-BDC7-0E807E0CD62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64542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766EE-B4A9-4BD8-AC2C-409C6FA06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006DF1-3160-4C96-A491-93E6C0D2CA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45D8D-29B7-4679-B35B-7EF88FF07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0A0A1-40CA-4A38-89B1-45944D771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0FFA-4AC8-440E-8AF6-0D22EA13C30D}" type="datetimeFigureOut">
              <a:rPr lang="en-ID" smtClean="0"/>
              <a:t>15/04/2020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4F01E0-60FE-4544-9F94-F8A33D5BE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337A76-2221-4CF9-8117-3E49A4F55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21A2-F2BD-420D-BDC7-0E807E0CD62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5781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7752B1-8EB1-4B10-9444-9F89227BB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6C34F-92BA-404E-9373-9559510CA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8E3B6-EA10-4EEC-B815-C923BC7CFC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70FFA-4AC8-440E-8AF6-0D22EA13C30D}" type="datetimeFigureOut">
              <a:rPr lang="en-ID" smtClean="0"/>
              <a:t>15/04/2020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B330C-D2E1-4928-BD23-6FE9092460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1F964-FBDA-4B43-A3C2-61F72CFE4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121A2-F2BD-420D-BDC7-0E807E0CD62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5771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1002F2-7D44-4A22-910D-4F8B93A58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98CEA0-35F1-416B-9596-78761A5526FC}"/>
              </a:ext>
            </a:extLst>
          </p:cNvPr>
          <p:cNvSpPr txBox="1"/>
          <p:nvPr/>
        </p:nvSpPr>
        <p:spPr>
          <a:xfrm>
            <a:off x="2440676" y="4593112"/>
            <a:ext cx="72789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w Cen MT" panose="020B0602020104020603" pitchFamily="34" charset="0"/>
              </a:rPr>
              <a:t>Jeddah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w Cen MT" panose="020B0602020104020603" pitchFamily="34" charset="0"/>
              </a:rPr>
              <a:t>Yanti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w Cen MT" panose="020B0602020104020603" pitchFamily="34" charset="0"/>
              </a:rPr>
              <a:t>,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w Cen MT" panose="020B0602020104020603" pitchFamily="34" charset="0"/>
              </a:rPr>
              <a:t>S.Si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w Cen MT" panose="020B0602020104020603" pitchFamily="34" charset="0"/>
              </a:rPr>
              <a:t>., M.Sc.</a:t>
            </a:r>
          </a:p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w Cen MT" panose="020B0602020104020603" pitchFamily="34" charset="0"/>
              </a:rPr>
              <a:t>Email : 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Tw Cen MT" panose="020B0602020104020603" pitchFamily="34" charset="0"/>
              </a:rPr>
              <a:t>Jeddah.yanti@staff.uma.ac.id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3CBD11-7477-4FD2-AD7B-B8B7FF2D06F2}"/>
              </a:ext>
            </a:extLst>
          </p:cNvPr>
          <p:cNvSpPr/>
          <p:nvPr/>
        </p:nvSpPr>
        <p:spPr>
          <a:xfrm>
            <a:off x="1826127" y="1259533"/>
            <a:ext cx="52934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w Cen MT" panose="020B0602020104020603" pitchFamily="34" charset="0"/>
              </a:rPr>
              <a:t>EARTHQUAKE INTENSITY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40E90F-FAEA-49B4-B00F-C302C7F60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17" y="6612"/>
            <a:ext cx="4244725" cy="112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50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1ABE34-6428-42E2-A55C-7779E651E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258" y="670530"/>
            <a:ext cx="6810375" cy="5705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05A810A-38EF-4817-B14A-269ACCEF269E}"/>
              </a:ext>
            </a:extLst>
          </p:cNvPr>
          <p:cNvSpPr/>
          <p:nvPr/>
        </p:nvSpPr>
        <p:spPr>
          <a:xfrm>
            <a:off x="990331" y="1741628"/>
            <a:ext cx="37770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205D9E"/>
                </a:solidFill>
                <a:latin typeface="Myriad Pro" panose="020B0503030403020204" pitchFamily="34" charset="0"/>
              </a:rPr>
              <a:t>Epicenter</a:t>
            </a:r>
            <a:r>
              <a:rPr lang="en-US" b="1" dirty="0">
                <a:solidFill>
                  <a:srgbClr val="252525"/>
                </a:solidFill>
                <a:latin typeface="Myriad Pro" panose="020B0503030403020204" pitchFamily="34" charset="0"/>
              </a:rPr>
              <a:t>—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titik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(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lokasi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peta) di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permukaan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Bumi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(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permukaan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yang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dapat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terlihat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oleh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mata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)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tepat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di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atas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Hypocenter,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atau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fokus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gempa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bumi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B931D4-64FD-4360-A241-0A44B3F43351}"/>
              </a:ext>
            </a:extLst>
          </p:cNvPr>
          <p:cNvSpPr/>
          <p:nvPr/>
        </p:nvSpPr>
        <p:spPr>
          <a:xfrm>
            <a:off x="990331" y="3300176"/>
            <a:ext cx="37770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205D9E"/>
                </a:solidFill>
                <a:latin typeface="Myriad Pro" panose="020B0503030403020204" pitchFamily="34" charset="0"/>
              </a:rPr>
              <a:t>Hypocenter </a:t>
            </a:r>
            <a:r>
              <a:rPr lang="en-US" b="1" dirty="0">
                <a:solidFill>
                  <a:srgbClr val="252525"/>
                </a:solidFill>
                <a:latin typeface="Myriad Pro" panose="020B0503030403020204" pitchFamily="34" charset="0"/>
              </a:rPr>
              <a:t>—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sering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disebut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sebagai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“</a:t>
            </a:r>
            <a:r>
              <a:rPr lang="en-US" b="1" dirty="0">
                <a:solidFill>
                  <a:srgbClr val="252525"/>
                </a:solidFill>
                <a:latin typeface="Myriad Pro" panose="020B0503030403020204" pitchFamily="34" charset="0"/>
              </a:rPr>
              <a:t>TITIK FOKUS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”,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titik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yang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menjadi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posisi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awal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timbulnya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gempa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. Hypocenter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tepat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berada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dibawah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epicenter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dalam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kisaran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kedalaman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diantara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1–50 km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tetapi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dapat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pula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berada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pada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kedalaman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600 km pada zona subduction.</a:t>
            </a:r>
            <a:endParaRPr lang="en-ID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F5BA4D-C4A6-47D6-A811-27EE1EFD5A29}"/>
              </a:ext>
            </a:extLst>
          </p:cNvPr>
          <p:cNvSpPr/>
          <p:nvPr/>
        </p:nvSpPr>
        <p:spPr>
          <a:xfrm>
            <a:off x="990331" y="670530"/>
            <a:ext cx="3777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205D9E"/>
                </a:solidFill>
                <a:latin typeface="Myriad Pro" panose="020B0503030403020204" pitchFamily="34" charset="0"/>
              </a:rPr>
              <a:t>PUSAT GEMPA</a:t>
            </a:r>
            <a:endParaRPr lang="en-US" sz="2400" dirty="0">
              <a:solidFill>
                <a:srgbClr val="252525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728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IF_IntensityVsLightbulb">
            <a:hlinkClick r:id="" action="ppaction://media"/>
            <a:extLst>
              <a:ext uri="{FF2B5EF4-FFF2-40B4-BE49-F238E27FC236}">
                <a16:creationId xmlns:a16="http://schemas.microsoft.com/office/drawing/2014/main" id="{90284383-EE71-4C4E-A734-D3BC0A4C991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66120" y="549618"/>
            <a:ext cx="5566021" cy="394259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1ADC322-73EB-4BD5-9CF8-AA090F936A8B}"/>
              </a:ext>
            </a:extLst>
          </p:cNvPr>
          <p:cNvSpPr/>
          <p:nvPr/>
        </p:nvSpPr>
        <p:spPr>
          <a:xfrm>
            <a:off x="1499379" y="141647"/>
            <a:ext cx="3777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205D9E"/>
                </a:solidFill>
                <a:latin typeface="Myriad Pro" panose="020B0503030403020204" pitchFamily="34" charset="0"/>
              </a:rPr>
              <a:t>SEISMISITAS GEMPA BUMI</a:t>
            </a:r>
            <a:endParaRPr lang="en-US" sz="2400" dirty="0">
              <a:solidFill>
                <a:srgbClr val="252525"/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A7821C-0A44-4DDC-B21C-D4FB3788D689}"/>
              </a:ext>
            </a:extLst>
          </p:cNvPr>
          <p:cNvSpPr/>
          <p:nvPr/>
        </p:nvSpPr>
        <p:spPr>
          <a:xfrm>
            <a:off x="365020" y="852899"/>
            <a:ext cx="57309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205D9E"/>
                </a:solidFill>
                <a:latin typeface="Myriad Pro" panose="020B0503030403020204" pitchFamily="34" charset="0"/>
              </a:rPr>
              <a:t>Magnitude</a:t>
            </a:r>
            <a:r>
              <a:rPr lang="en-US" b="1" dirty="0">
                <a:solidFill>
                  <a:srgbClr val="252525"/>
                </a:solidFill>
                <a:latin typeface="Myriad Pro" panose="020B0503030403020204" pitchFamily="34" charset="0"/>
              </a:rPr>
              <a:t>—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ukuran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energi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sebuah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momen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gempa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yang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terukur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dengan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menggunakan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Moment Skala Magnitude dan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apa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yang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terjadi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selama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gempa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bumi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berlangsung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.</a:t>
            </a:r>
          </a:p>
          <a:p>
            <a:pPr algn="just"/>
            <a:endParaRPr lang="en-US" dirty="0">
              <a:solidFill>
                <a:srgbClr val="252525"/>
              </a:solidFill>
              <a:latin typeface="Myriad Pro" panose="020B0503030403020204" pitchFamily="34" charset="0"/>
            </a:endParaRPr>
          </a:p>
          <a:p>
            <a:pPr algn="just"/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Hal yang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diperhitungkan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dari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ukuran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gempa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bumi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(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magnitudo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):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Memperhitungkan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kekakuan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batu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Rata-rata slip pada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bidang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patahan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atau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rekahan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, dan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Luas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bidang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patahan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atau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rekahan</a:t>
            </a:r>
            <a:endParaRPr lang="en-US" dirty="0">
              <a:solidFill>
                <a:srgbClr val="252525"/>
              </a:solidFill>
              <a:latin typeface="Myriad Pro" panose="020B05030304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Gerak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maksimum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(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amplitudo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) yang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direkam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oleh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seismograf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Skala Richter, salah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satu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standar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pengukuran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gempa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, TETAPI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hanay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presisi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untuk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gempa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bumi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yang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kurang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dari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M7. Skala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ini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menggunakan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amplitudo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gempa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untuk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menentukan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besarnya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(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ukuran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logaritma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3494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07E326-EA11-47E8-AFB4-3CF359D15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614362"/>
            <a:ext cx="10267950" cy="56292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E9DEA01-20FA-4661-8F97-FE8ECCF9CDCA}"/>
              </a:ext>
            </a:extLst>
          </p:cNvPr>
          <p:cNvSpPr/>
          <p:nvPr/>
        </p:nvSpPr>
        <p:spPr>
          <a:xfrm>
            <a:off x="3724104" y="152697"/>
            <a:ext cx="3777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205D9E"/>
                </a:solidFill>
                <a:latin typeface="Myriad Pro" panose="020B0503030403020204" pitchFamily="34" charset="0"/>
              </a:rPr>
              <a:t>MAGNITUDE SCALE</a:t>
            </a:r>
            <a:endParaRPr lang="en-US" sz="2400" dirty="0">
              <a:solidFill>
                <a:srgbClr val="252525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643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B2B1D6-F549-4E5F-A123-EE89B5076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63" y="1537692"/>
            <a:ext cx="5152096" cy="52076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8C3FD9-2673-425E-BF97-485425E41E3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419" y="1582032"/>
            <a:ext cx="3412402" cy="51189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4614CC-C3D7-414A-B9D8-E8330EFA4419}"/>
              </a:ext>
            </a:extLst>
          </p:cNvPr>
          <p:cNvSpPr/>
          <p:nvPr/>
        </p:nvSpPr>
        <p:spPr>
          <a:xfrm>
            <a:off x="3724104" y="152697"/>
            <a:ext cx="3777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205D9E"/>
                </a:solidFill>
                <a:latin typeface="Myriad Pro" panose="020B0503030403020204" pitchFamily="34" charset="0"/>
              </a:rPr>
              <a:t>INTENSITY SCALE</a:t>
            </a:r>
            <a:endParaRPr lang="en-US" sz="2400" dirty="0">
              <a:solidFill>
                <a:srgbClr val="252525"/>
              </a:solidFill>
              <a:latin typeface="Myriad Pro" panose="020B0503030403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12E5AC-EC4B-4F79-9065-036E59149F4D}"/>
              </a:ext>
            </a:extLst>
          </p:cNvPr>
          <p:cNvSpPr/>
          <p:nvPr/>
        </p:nvSpPr>
        <p:spPr>
          <a:xfrm>
            <a:off x="506679" y="614362"/>
            <a:ext cx="1110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solidFill>
                  <a:srgbClr val="205D9E"/>
                </a:solidFill>
                <a:latin typeface="Myriad Pro" panose="020B0503030403020204" pitchFamily="34" charset="0"/>
              </a:rPr>
              <a:t>Intensitas</a:t>
            </a:r>
            <a:r>
              <a:rPr lang="en-US" b="1" dirty="0">
                <a:solidFill>
                  <a:srgbClr val="205D9E"/>
                </a:solidFill>
                <a:latin typeface="Myriad Pro" panose="020B0503030403020204" pitchFamily="34" charset="0"/>
              </a:rPr>
              <a:t> </a:t>
            </a:r>
            <a:r>
              <a:rPr lang="en-US" b="1" dirty="0">
                <a:solidFill>
                  <a:srgbClr val="252525"/>
                </a:solidFill>
                <a:latin typeface="Myriad Pro" panose="020B0503030403020204" pitchFamily="34" charset="0"/>
              </a:rPr>
              <a:t>—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ukuran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efek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yang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ditimbulkan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dari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sebuah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momen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gempa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yang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terukur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dengan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menggunakan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it-IT" dirty="0">
                <a:solidFill>
                  <a:srgbClr val="252525"/>
                </a:solidFill>
                <a:latin typeface="Myriad Pro" panose="020B0503030403020204" pitchFamily="34" charset="0"/>
              </a:rPr>
              <a:t>Skala MMI (Modified Mercalli Intensity). </a:t>
            </a:r>
            <a:endParaRPr lang="en-US" b="1" dirty="0">
              <a:solidFill>
                <a:srgbClr val="252525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483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IF_Intensity_Bedrock">
            <a:hlinkClick r:id="" action="ppaction://media"/>
            <a:extLst>
              <a:ext uri="{FF2B5EF4-FFF2-40B4-BE49-F238E27FC236}">
                <a16:creationId xmlns:a16="http://schemas.microsoft.com/office/drawing/2014/main" id="{95939521-4C4E-40C0-AA88-11CD82EACAF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6093" b="12533"/>
          <a:stretch/>
        </p:blipFill>
        <p:spPr>
          <a:xfrm>
            <a:off x="65987" y="0"/>
            <a:ext cx="12060025" cy="695145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78D6230-9AF9-46FD-860A-356B14B67A04}"/>
              </a:ext>
            </a:extLst>
          </p:cNvPr>
          <p:cNvSpPr/>
          <p:nvPr/>
        </p:nvSpPr>
        <p:spPr>
          <a:xfrm>
            <a:off x="179109" y="0"/>
            <a:ext cx="109193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Myriad Pro" panose="020B0503030403020204" pitchFamily="34" charset="0"/>
              </a:rPr>
              <a:t>Local rock and soil conditions: Soft sediment shakes more than hard bedrock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09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F_Intensity_DeepVsShallow.">
            <a:hlinkClick r:id="" action="ppaction://media"/>
            <a:extLst>
              <a:ext uri="{FF2B5EF4-FFF2-40B4-BE49-F238E27FC236}">
                <a16:creationId xmlns:a16="http://schemas.microsoft.com/office/drawing/2014/main" id="{C819BE68-01CB-412E-BE07-1665FA14BEF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8381" b="14825"/>
          <a:stretch/>
        </p:blipFill>
        <p:spPr>
          <a:xfrm>
            <a:off x="531009" y="1206631"/>
            <a:ext cx="7271277" cy="39552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6301AE9-993C-450A-80B7-5AD4A0299F12}"/>
              </a:ext>
            </a:extLst>
          </p:cNvPr>
          <p:cNvSpPr/>
          <p:nvPr/>
        </p:nvSpPr>
        <p:spPr>
          <a:xfrm>
            <a:off x="1300900" y="244519"/>
            <a:ext cx="94173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205D9E"/>
                </a:solidFill>
                <a:latin typeface="Myriad Pro" panose="020B0503030403020204" pitchFamily="34" charset="0"/>
              </a:rPr>
              <a:t>Distance from the hypocenter: Intensity varies from place to place</a:t>
            </a:r>
            <a:endParaRPr lang="en-US" sz="2400" dirty="0">
              <a:solidFill>
                <a:srgbClr val="252525"/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42C850-A955-4011-9D09-8EE01618BBDA}"/>
              </a:ext>
            </a:extLst>
          </p:cNvPr>
          <p:cNvSpPr/>
          <p:nvPr/>
        </p:nvSpPr>
        <p:spPr>
          <a:xfrm>
            <a:off x="8025353" y="995788"/>
            <a:ext cx="39466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Jenis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gempa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berdasarkan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kedalaman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pusat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gempa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terbagi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atas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dua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: Deep earthquake dan Shallow earthquake.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Posisi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epicenter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selalu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tetap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dipermukaan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Bumi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,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kedalaman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hypocenter yang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berubah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Semakin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dalam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titik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hypocenter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gempa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maka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pengaruh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dari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energi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gempa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semakin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kecil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dan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efek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kerusakan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yang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ditimbulkan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sedikit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Semakin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dekat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hypocenter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gempa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ke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permukaan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maka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energi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gempa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yang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terasa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cukup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besar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untuk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menimbulkan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kerusakan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tingkat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rgbClr val="252525"/>
                </a:solidFill>
                <a:latin typeface="Myriad Pro" panose="020B0503030403020204" pitchFamily="34" charset="0"/>
              </a:rPr>
              <a:t>tinggi</a:t>
            </a:r>
            <a:r>
              <a:rPr lang="en-US" dirty="0">
                <a:solidFill>
                  <a:srgbClr val="252525"/>
                </a:solidFill>
                <a:latin typeface="Myriad Pro" panose="020B0503030403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3659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0DC72FA-29B7-4E10-9A17-7BD8AD234D8D}"/>
              </a:ext>
            </a:extLst>
          </p:cNvPr>
          <p:cNvSpPr/>
          <p:nvPr/>
        </p:nvSpPr>
        <p:spPr>
          <a:xfrm>
            <a:off x="160772" y="230832"/>
            <a:ext cx="117075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205D9E"/>
                </a:solidFill>
                <a:latin typeface="Myriad Pro" panose="020B0503030403020204" pitchFamily="34" charset="0"/>
              </a:rPr>
              <a:t>CONTOH CASE GEMPA DENGAN INFORMASI </a:t>
            </a:r>
          </a:p>
          <a:p>
            <a:pPr algn="ctr"/>
            <a:r>
              <a:rPr lang="en-US" sz="2400" b="1" dirty="0">
                <a:solidFill>
                  <a:srgbClr val="205D9E"/>
                </a:solidFill>
                <a:latin typeface="Myriad Pro" panose="020B0503030403020204" pitchFamily="34" charset="0"/>
              </a:rPr>
              <a:t>SKALA MAGNITUDO DAN INTENSITAS GEMPA</a:t>
            </a:r>
            <a:endParaRPr lang="en-US" sz="2400" dirty="0">
              <a:solidFill>
                <a:srgbClr val="252525"/>
              </a:solidFill>
              <a:latin typeface="Myriad Pro" panose="020B05030304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8C9689-B296-4465-B186-02F74285A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652" y="1195914"/>
            <a:ext cx="7202458" cy="543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73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IF_Scenario_SaltonSea">
            <a:hlinkClick r:id="" action="ppaction://media"/>
            <a:extLst>
              <a:ext uri="{FF2B5EF4-FFF2-40B4-BE49-F238E27FC236}">
                <a16:creationId xmlns:a16="http://schemas.microsoft.com/office/drawing/2014/main" id="{BBD567BF-DE24-4BE0-B356-7C43D61CDD7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b="2854"/>
          <a:stretch/>
        </p:blipFill>
        <p:spPr>
          <a:xfrm>
            <a:off x="1198486" y="0"/>
            <a:ext cx="9978501" cy="686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4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</Words>
  <Application>Microsoft Office PowerPoint</Application>
  <PresentationFormat>Widescreen</PresentationFormat>
  <Paragraphs>28</Paragraphs>
  <Slides>9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Myriad Pro</vt:lpstr>
      <vt:lpstr>Tw Cen 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topar tampubolon</dc:creator>
  <cp:lastModifiedBy>topar tampubolon</cp:lastModifiedBy>
  <cp:revision>4</cp:revision>
  <dcterms:created xsi:type="dcterms:W3CDTF">2020-04-15T16:00:39Z</dcterms:created>
  <dcterms:modified xsi:type="dcterms:W3CDTF">2020-04-15T16:02:12Z</dcterms:modified>
</cp:coreProperties>
</file>